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4"/>
    <p:sldMasterId id="2147483695" r:id="rId5"/>
  </p:sldMasterIdLst>
  <p:notesMasterIdLst>
    <p:notesMasterId r:id="rId38"/>
  </p:notesMasterIdLst>
  <p:sldIdLst>
    <p:sldId id="257" r:id="rId6"/>
    <p:sldId id="274" r:id="rId7"/>
    <p:sldId id="323" r:id="rId8"/>
    <p:sldId id="310" r:id="rId9"/>
    <p:sldId id="353" r:id="rId10"/>
    <p:sldId id="356" r:id="rId11"/>
    <p:sldId id="355" r:id="rId12"/>
    <p:sldId id="357" r:id="rId13"/>
    <p:sldId id="354" r:id="rId14"/>
    <p:sldId id="358" r:id="rId15"/>
    <p:sldId id="359" r:id="rId16"/>
    <p:sldId id="360" r:id="rId17"/>
    <p:sldId id="361" r:id="rId18"/>
    <p:sldId id="362" r:id="rId19"/>
    <p:sldId id="365" r:id="rId20"/>
    <p:sldId id="363" r:id="rId21"/>
    <p:sldId id="364" r:id="rId22"/>
    <p:sldId id="366" r:id="rId23"/>
    <p:sldId id="367" r:id="rId24"/>
    <p:sldId id="368" r:id="rId25"/>
    <p:sldId id="369" r:id="rId26"/>
    <p:sldId id="371" r:id="rId27"/>
    <p:sldId id="370" r:id="rId28"/>
    <p:sldId id="372" r:id="rId29"/>
    <p:sldId id="373" r:id="rId30"/>
    <p:sldId id="374" r:id="rId31"/>
    <p:sldId id="377" r:id="rId32"/>
    <p:sldId id="376" r:id="rId33"/>
    <p:sldId id="378" r:id="rId34"/>
    <p:sldId id="379" r:id="rId35"/>
    <p:sldId id="381" r:id="rId36"/>
    <p:sldId id="383" r:id="rId3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1" autoAdjust="0"/>
    <p:restoredTop sz="94254" autoAdjust="0"/>
  </p:normalViewPr>
  <p:slideViewPr>
    <p:cSldViewPr snapToGrid="0">
      <p:cViewPr varScale="1">
        <p:scale>
          <a:sx n="94" d="100"/>
          <a:sy n="94" d="100"/>
        </p:scale>
        <p:origin x="-120" y="-248"/>
      </p:cViewPr>
      <p:guideLst>
        <p:guide orient="horz" pos="2160"/>
        <p:guide pos="3840"/>
      </p:guideLst>
    </p:cSldViewPr>
  </p:slideViewPr>
  <p:outlineViewPr>
    <p:cViewPr>
      <p:scale>
        <a:sx n="33" d="100"/>
        <a:sy n="33" d="100"/>
      </p:scale>
      <p:origin x="0" y="-11409"/>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9" Type="http://schemas.openxmlformats.org/officeDocument/2006/relationships/slide" Target="slides/slide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37" Type="http://schemas.openxmlformats.org/officeDocument/2006/relationships/slide" Target="slides/slide32.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6CFD8DC-5BD4-4BAF-95B5-B6CAEF131B35}" type="datetimeFigureOut">
              <a:rPr lang="it-IT" smtClean="0"/>
              <a:t>30/11/22</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38042FA-1171-4E18-998B-D6029C530884}" type="slidenum">
              <a:rPr lang="it-IT" smtClean="0"/>
              <a:t>‹n.›</a:t>
            </a:fld>
            <a:endParaRPr lang="it-IT"/>
          </a:p>
        </p:txBody>
      </p:sp>
    </p:spTree>
    <p:extLst>
      <p:ext uri="{BB962C8B-B14F-4D97-AF65-F5344CB8AC3E}">
        <p14:creationId xmlns:p14="http://schemas.microsoft.com/office/powerpoint/2010/main" val="2015108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8A630-E879-4E29-89DE-6AB9BF72AFDF}"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3259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8A630-E879-4E29-89DE-6AB9BF72AFDF}"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232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38042FA-1171-4E18-998B-D6029C530884}" type="slidenum">
              <a:rPr lang="it-IT" smtClean="0"/>
              <a:t>5</a:t>
            </a:fld>
            <a:endParaRPr lang="it-IT"/>
          </a:p>
        </p:txBody>
      </p:sp>
    </p:spTree>
    <p:extLst>
      <p:ext uri="{BB962C8B-B14F-4D97-AF65-F5344CB8AC3E}">
        <p14:creationId xmlns:p14="http://schemas.microsoft.com/office/powerpoint/2010/main" val="2528611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8A630-E879-4E29-89DE-6AB9BF72AFDF}"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232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8A630-E879-4E29-89DE-6AB9BF72AFDF}"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232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Cfr. Sez. 7 - , Ordinanza n. 43883 del 19/11/2021 Cc.  (</a:t>
            </a:r>
            <a:r>
              <a:rPr lang="it-IT" dirty="0" err="1" smtClean="0"/>
              <a:t>dep</a:t>
            </a:r>
            <a:r>
              <a:rPr lang="it-IT" dirty="0" smtClean="0"/>
              <a:t>. 26/11/2021 ) </a:t>
            </a:r>
            <a:r>
              <a:rPr lang="it-IT" dirty="0" err="1" smtClean="0"/>
              <a:t>Rv</a:t>
            </a:r>
            <a:r>
              <a:rPr lang="it-IT" dirty="0" smtClean="0"/>
              <a:t>. 283043 – 01</a:t>
            </a:r>
            <a:r>
              <a:rPr lang="it-IT" baseline="0" dirty="0" smtClean="0"/>
              <a:t> </a:t>
            </a:r>
            <a:r>
              <a:rPr lang="it-IT" dirty="0" smtClean="0"/>
              <a:t>In tema di impugnazioni, l'inammissibilità del ricorso per cassazione, precludendo la costituzione di un valido rapporto processuale, impedisce la declaratoria di improcedibilità del giudizio per superamento del termine di durata massima di un anno di cui all'art. 344-bis cod. </a:t>
            </a:r>
            <a:r>
              <a:rPr lang="it-IT" dirty="0" err="1" smtClean="0"/>
              <a:t>proc</a:t>
            </a:r>
            <a:r>
              <a:rPr lang="it-IT" dirty="0" smtClean="0"/>
              <a:t>. </a:t>
            </a:r>
            <a:r>
              <a:rPr lang="it-IT" dirty="0" err="1" smtClean="0"/>
              <a:t>pen</a:t>
            </a:r>
            <a:r>
              <a:rPr lang="it-IT" dirty="0" smtClean="0"/>
              <a:t>. inserito dall'art. 2, comma 2, </a:t>
            </a:r>
            <a:r>
              <a:rPr lang="it-IT" dirty="0" err="1" smtClean="0"/>
              <a:t>lett</a:t>
            </a:r>
            <a:r>
              <a:rPr lang="it-IT" dirty="0" smtClean="0"/>
              <a:t>. a) della legge 27 settembre 2021, n. 134.</a:t>
            </a:r>
            <a:endParaRPr lang="it-IT" dirty="0"/>
          </a:p>
        </p:txBody>
      </p:sp>
      <p:sp>
        <p:nvSpPr>
          <p:cNvPr id="4" name="Segnaposto numero diapositiva 3"/>
          <p:cNvSpPr>
            <a:spLocks noGrp="1"/>
          </p:cNvSpPr>
          <p:nvPr>
            <p:ph type="sldNum" sz="quarter" idx="10"/>
          </p:nvPr>
        </p:nvSpPr>
        <p:spPr/>
        <p:txBody>
          <a:bodyPr/>
          <a:lstStyle/>
          <a:p>
            <a:fld id="{E38042FA-1171-4E18-998B-D6029C530884}" type="slidenum">
              <a:rPr lang="it-IT" smtClean="0"/>
              <a:t>22</a:t>
            </a:fld>
            <a:endParaRPr lang="it-IT"/>
          </a:p>
        </p:txBody>
      </p:sp>
    </p:spTree>
    <p:extLst>
      <p:ext uri="{BB962C8B-B14F-4D97-AF65-F5344CB8AC3E}">
        <p14:creationId xmlns:p14="http://schemas.microsoft.com/office/powerpoint/2010/main" val="2528611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38042FA-1171-4E18-998B-D6029C530884}" type="slidenum">
              <a:rPr lang="it-IT" smtClean="0"/>
              <a:t>23</a:t>
            </a:fld>
            <a:endParaRPr lang="it-IT"/>
          </a:p>
        </p:txBody>
      </p:sp>
    </p:spTree>
    <p:extLst>
      <p:ext uri="{BB962C8B-B14F-4D97-AF65-F5344CB8AC3E}">
        <p14:creationId xmlns:p14="http://schemas.microsoft.com/office/powerpoint/2010/main" val="2528611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E38042FA-1171-4E18-998B-D6029C530884}" type="slidenum">
              <a:rPr lang="it-IT" smtClean="0"/>
              <a:t>24</a:t>
            </a:fld>
            <a:endParaRPr lang="it-IT"/>
          </a:p>
        </p:txBody>
      </p:sp>
    </p:spTree>
    <p:extLst>
      <p:ext uri="{BB962C8B-B14F-4D97-AF65-F5344CB8AC3E}">
        <p14:creationId xmlns:p14="http://schemas.microsoft.com/office/powerpoint/2010/main" val="2528611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8A630-E879-4E29-89DE-6AB9BF72AFDF}"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232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transition xmlns:p14="http://schemas.microsoft.com/office/powerpoint/2010/mai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transition xmlns:p14="http://schemas.microsoft.com/office/powerpoint/2010/mai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7823DC6-AF5D-4D66-A73D-6DC219C406D9}" type="datetimeFigureOut">
              <a:rPr lang="it-IT" smtClean="0"/>
              <a:t>30/11/22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800921-CE89-4DA0-A502-A1EA47EF4547}"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3308900"/>
      </p:ext>
    </p:extLst>
  </p:cSld>
  <p:clrMapOvr>
    <a:masterClrMapping/>
  </p:clrMapOvr>
  <p:transition xmlns:p14="http://schemas.microsoft.com/office/powerpoint/2010/mai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823DC6-AF5D-4D66-A73D-6DC219C406D9}" type="datetimeFigureOut">
              <a:rPr lang="it-IT" smtClean="0"/>
              <a:t>30/11/22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4060531445"/>
      </p:ext>
    </p:extLst>
  </p:cSld>
  <p:clrMapOvr>
    <a:masterClrMapping/>
  </p:clrMapOvr>
  <p:transition xmlns:p14="http://schemas.microsoft.com/office/powerpoint/2010/main" spd="slow">
    <p:cov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7823DC6-AF5D-4D66-A73D-6DC219C406D9}" type="datetimeFigureOut">
              <a:rPr lang="it-IT" smtClean="0"/>
              <a:t>30/11/22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800921-CE89-4DA0-A502-A1EA47EF4547}"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492493"/>
      </p:ext>
    </p:extLst>
  </p:cSld>
  <p:clrMapOvr>
    <a:masterClrMapping/>
  </p:clrMapOvr>
  <p:transition xmlns:p14="http://schemas.microsoft.com/office/powerpoint/2010/mai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7823DC6-AF5D-4D66-A73D-6DC219C406D9}" type="datetimeFigureOut">
              <a:rPr lang="it-IT" smtClean="0"/>
              <a:t>30/11/22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1403075672"/>
      </p:ext>
    </p:extLst>
  </p:cSld>
  <p:clrMapOvr>
    <a:masterClrMapping/>
  </p:clrMapOvr>
  <p:transition xmlns:p14="http://schemas.microsoft.com/office/powerpoint/2010/main" spd="slow">
    <p:cov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23DC6-AF5D-4D66-A73D-6DC219C406D9}" type="datetimeFigureOut">
              <a:rPr lang="it-IT" smtClean="0"/>
              <a:t>30/11/22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3673038563"/>
      </p:ext>
    </p:extLst>
  </p:cSld>
  <p:clrMapOvr>
    <a:masterClrMapping/>
  </p:clrMapOvr>
  <p:transition xmlns:p14="http://schemas.microsoft.com/office/powerpoint/2010/main" spd="slow">
    <p:cove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D7823DC6-AF5D-4D66-A73D-6DC219C406D9}" type="datetimeFigureOut">
              <a:rPr lang="it-IT" smtClean="0"/>
              <a:t>30/11/22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2255286563"/>
      </p:ext>
    </p:extLst>
  </p:cSld>
  <p:clrMapOvr>
    <a:masterClrMapping/>
  </p:clrMapOvr>
  <p:transition xmlns:p14="http://schemas.microsoft.com/office/powerpoint/2010/main" spd="slow">
    <p:cove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823DC6-AF5D-4D66-A73D-6DC219C406D9}" type="datetimeFigureOut">
              <a:rPr lang="it-IT" smtClean="0"/>
              <a:t>30/11/22</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2328175619"/>
      </p:ext>
    </p:extLst>
  </p:cSld>
  <p:clrMapOvr>
    <a:masterClrMapping/>
  </p:clrMapOvr>
  <p:transition xmlns:p14="http://schemas.microsoft.com/office/powerpoint/2010/main" spd="slow">
    <p:cove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7823DC6-AF5D-4D66-A73D-6DC219C406D9}" type="datetimeFigureOut">
              <a:rPr lang="it-IT" smtClean="0"/>
              <a:t>30/11/22</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9800921-CE89-4DA0-A502-A1EA47EF4547}" type="slidenum">
              <a:rPr lang="it-IT" smtClean="0"/>
              <a:t>‹n.›</a:t>
            </a:fld>
            <a:endParaRPr lang="it-IT"/>
          </a:p>
        </p:txBody>
      </p:sp>
    </p:spTree>
    <p:extLst>
      <p:ext uri="{BB962C8B-B14F-4D97-AF65-F5344CB8AC3E}">
        <p14:creationId xmlns:p14="http://schemas.microsoft.com/office/powerpoint/2010/main" val="2978610852"/>
      </p:ext>
    </p:extLst>
  </p:cSld>
  <p:clrMapOvr>
    <a:masterClrMapping/>
  </p:clrMapOvr>
  <p:transition xmlns:p14="http://schemas.microsoft.com/office/powerpoint/2010/main" spd="slow">
    <p:cove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7823DC6-AF5D-4D66-A73D-6DC219C406D9}" type="datetimeFigureOut">
              <a:rPr lang="it-IT" smtClean="0"/>
              <a:t>30/11/22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2861300222"/>
      </p:ext>
    </p:extLst>
  </p:cSld>
  <p:clrMapOvr>
    <a:masterClrMapping/>
  </p:clrMapOvr>
  <p:transition xmlns:p14="http://schemas.microsoft.com/office/powerpoint/2010/main" spd="slow">
    <p:cove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823DC6-AF5D-4D66-A73D-6DC219C406D9}" type="datetimeFigureOut">
              <a:rPr lang="it-IT" smtClean="0"/>
              <a:t>30/11/22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1065741547"/>
      </p:ext>
    </p:extLst>
  </p:cSld>
  <p:clrMapOvr>
    <a:masterClrMapping/>
  </p:clrMapOvr>
  <p:transition xmlns:p14="http://schemas.microsoft.com/office/powerpoint/2010/main" spd="slow">
    <p:cove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823DC6-AF5D-4D66-A73D-6DC219C406D9}" type="datetimeFigureOut">
              <a:rPr lang="it-IT" smtClean="0"/>
              <a:t>30/11/22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800921-CE89-4DA0-A502-A1EA47EF4547}" type="slidenum">
              <a:rPr lang="it-IT" smtClean="0"/>
              <a:t>‹n.›</a:t>
            </a:fld>
            <a:endParaRPr lang="it-IT"/>
          </a:p>
        </p:txBody>
      </p:sp>
    </p:spTree>
    <p:extLst>
      <p:ext uri="{BB962C8B-B14F-4D97-AF65-F5344CB8AC3E}">
        <p14:creationId xmlns:p14="http://schemas.microsoft.com/office/powerpoint/2010/main" val="98106382"/>
      </p:ext>
    </p:extLst>
  </p:cSld>
  <p:clrMapOvr>
    <a:masterClrMapping/>
  </p:clrMapOvr>
  <p:transition xmlns:p14="http://schemas.microsoft.com/office/powerpoint/2010/mai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30/11/22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transition xmlns:p14="http://schemas.microsoft.com/office/powerpoint/2010/main" spd="slow">
    <p:cove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7.xml"/><Relationship Id="rId12" Type="http://schemas.openxmlformats.org/officeDocument/2006/relationships/theme" Target="../theme/theme2.xml"/><Relationship Id="rId1" Type="http://schemas.openxmlformats.org/officeDocument/2006/relationships/slideLayout" Target="../slideLayouts/slideLayout17.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slideLayout" Target="../slideLayouts/slideLayout24.xml"/><Relationship Id="rId9" Type="http://schemas.openxmlformats.org/officeDocument/2006/relationships/slideLayout" Target="../slideLayouts/slideLayout25.xml"/><Relationship Id="rId10"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30/11/22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xmlns:p14="http://schemas.microsoft.com/office/powerpoint/2010/main" spd="slow">
    <p:cover/>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30/11/22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087232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xmlns:p14="http://schemas.microsoft.com/office/powerpoint/2010/main" spd="slow">
    <p:cover/>
  </p:transition>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78C2C4F-8DDB-429A-8D40-D307BB712372}"/>
              </a:ext>
            </a:extLst>
          </p:cNvPr>
          <p:cNvSpPr>
            <a:spLocks noGrp="1"/>
          </p:cNvSpPr>
          <p:nvPr>
            <p:ph type="ctrTitle"/>
          </p:nvPr>
        </p:nvSpPr>
        <p:spPr>
          <a:xfrm>
            <a:off x="414422" y="402565"/>
            <a:ext cx="11577052" cy="4483760"/>
          </a:xfrm>
        </p:spPr>
        <p:txBody>
          <a:bodyPr>
            <a:normAutofit fontScale="90000"/>
          </a:bodyPr>
          <a:lstStyle/>
          <a:p>
            <a:pPr algn="just"/>
            <a:r>
              <a:rPr lang="it-IT" sz="4400" i="1" dirty="0">
                <a:latin typeface="Georgia" panose="02040502050405020303" pitchFamily="18" charset="0"/>
              </a:rPr>
              <a:t>D.lgs. 150/2022</a:t>
            </a:r>
            <a:r>
              <a:rPr lang="it-IT" sz="4400" dirty="0">
                <a:latin typeface="Georgia" panose="02040502050405020303" pitchFamily="18" charset="0"/>
              </a:rPr>
              <a:t/>
            </a:r>
            <a:br>
              <a:rPr lang="it-IT" sz="4400" dirty="0">
                <a:latin typeface="Georgia" panose="02040502050405020303" pitchFamily="18" charset="0"/>
              </a:rPr>
            </a:br>
            <a:r>
              <a:rPr lang="it-IT" sz="4400" dirty="0">
                <a:latin typeface="Georgia" panose="02040502050405020303" pitchFamily="18" charset="0"/>
              </a:rPr>
              <a:t/>
            </a:r>
            <a:br>
              <a:rPr lang="it-IT" sz="4400" dirty="0">
                <a:latin typeface="Georgia" panose="02040502050405020303" pitchFamily="18" charset="0"/>
              </a:rPr>
            </a:br>
            <a:r>
              <a:rPr lang="it-IT" sz="4000" dirty="0" smtClean="0">
                <a:latin typeface="Georgia" panose="02040502050405020303" pitchFamily="18" charset="0"/>
              </a:rPr>
              <a:t>LE IMPUGNAZIONI: </a:t>
            </a:r>
            <a:br>
              <a:rPr lang="it-IT" sz="4000" dirty="0" smtClean="0">
                <a:latin typeface="Georgia" panose="02040502050405020303" pitchFamily="18" charset="0"/>
              </a:rPr>
            </a:br>
            <a:r>
              <a:rPr lang="it-IT" sz="3600" dirty="0" smtClean="0">
                <a:latin typeface="Georgia" panose="02040502050405020303" pitchFamily="18" charset="0"/>
              </a:rPr>
              <a:t>forma, modalità e termini di presentazione; limiti alla appellabilità e alla rinnovazione dell’istruzione dibattimentale; azione civile; impugnazioni straordinarie. </a:t>
            </a:r>
            <a:r>
              <a:rPr lang="it-IT" sz="4400" dirty="0">
                <a:latin typeface="Georgia" panose="02040502050405020303" pitchFamily="18" charset="0"/>
              </a:rPr>
              <a:t/>
            </a:r>
            <a:br>
              <a:rPr lang="it-IT" sz="4400" dirty="0">
                <a:latin typeface="Georgia" panose="02040502050405020303" pitchFamily="18" charset="0"/>
              </a:rPr>
            </a:br>
            <a:r>
              <a:rPr lang="it-IT" sz="4400" dirty="0">
                <a:latin typeface="Georgia" panose="02040502050405020303" pitchFamily="18" charset="0"/>
              </a:rPr>
              <a:t/>
            </a:r>
            <a:br>
              <a:rPr lang="it-IT" sz="4400" dirty="0">
                <a:latin typeface="Georgia" panose="02040502050405020303" pitchFamily="18" charset="0"/>
              </a:rPr>
            </a:br>
            <a:r>
              <a:rPr lang="it-IT" sz="1400" dirty="0" err="1">
                <a:latin typeface="Georgia" panose="02040502050405020303" pitchFamily="18" charset="0"/>
              </a:rPr>
              <a:t>Webinar</a:t>
            </a:r>
            <a:r>
              <a:rPr lang="it-IT" sz="1400" dirty="0">
                <a:latin typeface="Georgia" panose="02040502050405020303" pitchFamily="18" charset="0"/>
              </a:rPr>
              <a:t> SSM, </a:t>
            </a:r>
            <a:r>
              <a:rPr lang="it-IT" sz="1400" dirty="0" smtClean="0">
                <a:latin typeface="Georgia" panose="02040502050405020303" pitchFamily="18" charset="0"/>
              </a:rPr>
              <a:t>30 </a:t>
            </a:r>
            <a:r>
              <a:rPr lang="it-IT" sz="1400" dirty="0">
                <a:latin typeface="Georgia" panose="02040502050405020303" pitchFamily="18" charset="0"/>
              </a:rPr>
              <a:t>novembre 2022</a:t>
            </a:r>
            <a:br>
              <a:rPr lang="it-IT" sz="1400" dirty="0">
                <a:latin typeface="Georgia" panose="02040502050405020303" pitchFamily="18" charset="0"/>
              </a:rPr>
            </a:br>
            <a:r>
              <a:rPr lang="it-IT" sz="1400" dirty="0">
                <a:latin typeface="Georgia" panose="02040502050405020303" pitchFamily="18" charset="0"/>
              </a:rPr>
              <a:t/>
            </a:r>
            <a:br>
              <a:rPr lang="it-IT" sz="1400" dirty="0">
                <a:latin typeface="Georgia" panose="02040502050405020303" pitchFamily="18" charset="0"/>
              </a:rPr>
            </a:br>
            <a:endParaRPr lang="it-IT" sz="4400" dirty="0">
              <a:latin typeface="Georgia" panose="02040502050405020303" pitchFamily="18" charset="0"/>
            </a:endParaRPr>
          </a:p>
        </p:txBody>
      </p:sp>
      <p:sp>
        <p:nvSpPr>
          <p:cNvPr id="6" name="CasellaDiTesto 5"/>
          <p:cNvSpPr txBox="1"/>
          <p:nvPr/>
        </p:nvSpPr>
        <p:spPr>
          <a:xfrm>
            <a:off x="9567575" y="5114855"/>
            <a:ext cx="2149202" cy="646331"/>
          </a:xfrm>
          <a:prstGeom prst="rect">
            <a:avLst/>
          </a:prstGeom>
          <a:noFill/>
        </p:spPr>
        <p:txBody>
          <a:bodyPr wrap="none" rtlCol="0">
            <a:spAutoFit/>
          </a:bodyPr>
          <a:lstStyle/>
          <a:p>
            <a:pPr algn="r"/>
            <a:r>
              <a:rPr lang="it-IT" i="1" dirty="0" smtClean="0">
                <a:latin typeface="Georgia" panose="02040502050405020303" pitchFamily="18" charset="0"/>
              </a:rPr>
              <a:t>Concetta Locurto</a:t>
            </a:r>
          </a:p>
          <a:p>
            <a:pPr algn="r"/>
            <a:endParaRPr lang="it-IT" i="1" dirty="0" smtClean="0">
              <a:latin typeface="Georgia" panose="02040502050405020303" pitchFamily="18" charset="0"/>
            </a:endParaRPr>
          </a:p>
        </p:txBody>
      </p:sp>
    </p:spTree>
    <p:extLst>
      <p:ext uri="{BB962C8B-B14F-4D97-AF65-F5344CB8AC3E}">
        <p14:creationId xmlns:p14="http://schemas.microsoft.com/office/powerpoint/2010/main" val="745882059"/>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723663" y="103664"/>
            <a:ext cx="9797664" cy="6909584"/>
          </a:xfrm>
          <a:prstGeom prst="rect">
            <a:avLst/>
          </a:prstGeom>
        </p:spPr>
        <p:txBody>
          <a:bodyPr wrap="square">
            <a:spAutoFit/>
          </a:bodyPr>
          <a:lstStyle/>
          <a:p>
            <a:pPr algn="just">
              <a:spcAft>
                <a:spcPts val="600"/>
              </a:spcAft>
            </a:pPr>
            <a:r>
              <a:rPr lang="it-IT" i="1" dirty="0">
                <a:latin typeface="Helvetica"/>
                <a:cs typeface="Helvetica"/>
              </a:rPr>
              <a:t>Art. 582 c.p.p. - Presentazione dell’impugnazione.</a:t>
            </a:r>
          </a:p>
          <a:p>
            <a:pPr algn="just">
              <a:spcAft>
                <a:spcPts val="600"/>
              </a:spcAft>
            </a:pPr>
            <a:r>
              <a:rPr lang="it-IT" dirty="0">
                <a:latin typeface="Helvetica"/>
                <a:cs typeface="Helvetica"/>
              </a:rPr>
              <a:t>1. Salvo che la legge disponga altrimenti, l’atto di impugnazione è presentato </a:t>
            </a:r>
            <a:r>
              <a:rPr lang="it-IT" b="1" dirty="0">
                <a:latin typeface="Helvetica"/>
                <a:cs typeface="Helvetica"/>
              </a:rPr>
              <a:t>mediante deposito con le modalità previste dall’articolo 111-</a:t>
            </a:r>
            <a:r>
              <a:rPr lang="it-IT" b="1" i="1" dirty="0">
                <a:latin typeface="Helvetica"/>
                <a:cs typeface="Helvetica"/>
              </a:rPr>
              <a:t>bis</a:t>
            </a:r>
            <a:r>
              <a:rPr lang="it-IT" i="1" dirty="0">
                <a:latin typeface="Helvetica"/>
                <a:cs typeface="Helvetica"/>
              </a:rPr>
              <a:t> </a:t>
            </a:r>
            <a:r>
              <a:rPr lang="it-IT" strike="sngStrike" dirty="0">
                <a:latin typeface="Helvetica"/>
                <a:cs typeface="Helvetica"/>
              </a:rPr>
              <a:t>personalmente ovvero a mezzo di incaricato nella cancelleria del giudice che ha emesso il provvedimento impugnato. Il pubblico ufficiale addetto vi appone l’indicazione del giorno in cui riceve l’atto e della persona che lo presenta, lo sottoscrive, lo unisce agli atti del procedimento e rilascia, se richiesto, attestazione della ricezione</a:t>
            </a:r>
          </a:p>
          <a:p>
            <a:pPr algn="just">
              <a:spcAft>
                <a:spcPts val="600"/>
              </a:spcAft>
            </a:pPr>
            <a:r>
              <a:rPr lang="it-IT" b="1" dirty="0">
                <a:latin typeface="Helvetica"/>
                <a:cs typeface="Helvetica"/>
              </a:rPr>
              <a:t>1-</a:t>
            </a:r>
            <a:r>
              <a:rPr lang="it-IT" b="1" i="1" dirty="0">
                <a:latin typeface="Helvetica"/>
                <a:cs typeface="Helvetica"/>
              </a:rPr>
              <a:t>bis</a:t>
            </a:r>
            <a:r>
              <a:rPr lang="it-IT" b="1" dirty="0">
                <a:latin typeface="Helvetica"/>
                <a:cs typeface="Helvetica"/>
              </a:rPr>
              <a:t>. Le parti private possono presentare l’atto con le modalità di cui al comma 1 oppure personalmente, anche a mezzo di incaricato, nella cancelleria del giudice che ha emesso il provvedimento impugnato. In tal caso, il pubblico ufficiale addetto vi appone l’indicazione del giorno in cui riceve l’atto e della persona che lo presenta, lo sottoscrive, lo unisce agli atti del procedimento e rilascia, se richiesto, attestazione della ricezione. </a:t>
            </a:r>
          </a:p>
          <a:p>
            <a:pPr algn="just">
              <a:spcAft>
                <a:spcPts val="600"/>
              </a:spcAft>
            </a:pPr>
            <a:r>
              <a:rPr lang="it-IT" dirty="0">
                <a:latin typeface="Helvetica"/>
                <a:cs typeface="Helvetica"/>
              </a:rPr>
              <a:t>2. </a:t>
            </a:r>
            <a:r>
              <a:rPr lang="it-IT" b="1" dirty="0">
                <a:latin typeface="Helvetica"/>
                <a:cs typeface="Helvetica"/>
              </a:rPr>
              <a:t>Abrogato</a:t>
            </a:r>
            <a:r>
              <a:rPr lang="it-IT" b="1" dirty="0" smtClean="0">
                <a:latin typeface="Helvetica"/>
                <a:cs typeface="Helvetica"/>
              </a:rPr>
              <a:t>.</a:t>
            </a:r>
            <a:endParaRPr lang="it-IT" dirty="0">
              <a:latin typeface="Helvetica"/>
              <a:cs typeface="Helvetica"/>
            </a:endParaRPr>
          </a:p>
          <a:p>
            <a:pPr algn="r"/>
            <a:r>
              <a:rPr lang="it-IT" sz="1400" b="1" u="sng" dirty="0">
                <a:latin typeface="Helvetica"/>
                <a:cs typeface="Helvetica"/>
              </a:rPr>
              <a:t>V. art. </a:t>
            </a:r>
            <a:r>
              <a:rPr lang="it-IT" sz="1400" b="1" u="sng" dirty="0" smtClean="0">
                <a:latin typeface="Helvetica"/>
                <a:cs typeface="Helvetica"/>
              </a:rPr>
              <a:t>33, </a:t>
            </a:r>
            <a:r>
              <a:rPr lang="it-IT" sz="1400" b="1" u="sng" dirty="0">
                <a:latin typeface="Helvetica"/>
                <a:cs typeface="Helvetica"/>
              </a:rPr>
              <a:t>co. 1, </a:t>
            </a:r>
            <a:r>
              <a:rPr lang="it-IT" sz="1400" b="1" u="sng" dirty="0" err="1">
                <a:latin typeface="Helvetica"/>
                <a:cs typeface="Helvetica"/>
              </a:rPr>
              <a:t>lett</a:t>
            </a:r>
            <a:r>
              <a:rPr lang="it-IT" sz="1400" b="1" u="sng" dirty="0">
                <a:latin typeface="Helvetica"/>
                <a:cs typeface="Helvetica"/>
              </a:rPr>
              <a:t>. </a:t>
            </a:r>
            <a:r>
              <a:rPr lang="it-IT" sz="1400" b="1" u="sng" dirty="0" smtClean="0">
                <a:latin typeface="Helvetica"/>
                <a:cs typeface="Helvetica"/>
              </a:rPr>
              <a:t>e)</a:t>
            </a:r>
            <a:r>
              <a:rPr lang="it-IT" sz="1400" b="1" u="sng" dirty="0">
                <a:latin typeface="Helvetica"/>
                <a:cs typeface="Helvetica"/>
              </a:rPr>
              <a:t>, </a:t>
            </a:r>
            <a:r>
              <a:rPr lang="it-IT" sz="1400" b="1" u="sng" dirty="0" smtClean="0">
                <a:latin typeface="Helvetica"/>
                <a:cs typeface="Helvetica"/>
              </a:rPr>
              <a:t>d.lgs. 150/2022</a:t>
            </a:r>
            <a:endParaRPr lang="it-IT" sz="1400" b="1" u="sng" dirty="0">
              <a:latin typeface="Helvetica"/>
              <a:cs typeface="Helvetica"/>
            </a:endParaRPr>
          </a:p>
          <a:p>
            <a:pPr algn="r"/>
            <a:endParaRPr lang="it-IT" sz="1400" b="1" u="sng" dirty="0" smtClean="0">
              <a:latin typeface="Helvetica"/>
              <a:cs typeface="Helvetica"/>
            </a:endParaRPr>
          </a:p>
          <a:p>
            <a:pPr algn="just"/>
            <a:r>
              <a:rPr lang="it-IT" i="1" dirty="0">
                <a:latin typeface="Helvetica"/>
                <a:cs typeface="Helvetica"/>
              </a:rPr>
              <a:t>Art. 164 </a:t>
            </a:r>
            <a:r>
              <a:rPr lang="it-IT" i="1" dirty="0" err="1">
                <a:latin typeface="Helvetica"/>
                <a:cs typeface="Helvetica"/>
              </a:rPr>
              <a:t>disp</a:t>
            </a:r>
            <a:r>
              <a:rPr lang="it-IT" i="1" dirty="0">
                <a:latin typeface="Helvetica"/>
                <a:cs typeface="Helvetica"/>
              </a:rPr>
              <a:t>. </a:t>
            </a:r>
            <a:r>
              <a:rPr lang="it-IT" i="1" dirty="0" err="1">
                <a:latin typeface="Helvetica"/>
                <a:cs typeface="Helvetica"/>
              </a:rPr>
              <a:t>att</a:t>
            </a:r>
            <a:r>
              <a:rPr lang="it-IT" i="1" dirty="0">
                <a:latin typeface="Helvetica"/>
                <a:cs typeface="Helvetica"/>
              </a:rPr>
              <a:t>. (Deposito delle copie dell'atto di impugnazione e formazione dei relativi fascicoli) </a:t>
            </a:r>
          </a:p>
          <a:p>
            <a:r>
              <a:rPr lang="it-IT" b="1" dirty="0">
                <a:latin typeface="Helvetica"/>
                <a:cs typeface="Helvetica"/>
              </a:rPr>
              <a:t>Abrogato</a:t>
            </a:r>
          </a:p>
          <a:p>
            <a:pPr algn="r"/>
            <a:r>
              <a:rPr lang="it-IT" sz="1400" b="1" u="sng" dirty="0">
                <a:latin typeface="Helvetica"/>
                <a:cs typeface="Helvetica"/>
              </a:rPr>
              <a:t>V. art. 98, co. 1, </a:t>
            </a:r>
            <a:r>
              <a:rPr lang="it-IT" sz="1400" b="1" u="sng" dirty="0" err="1">
                <a:latin typeface="Helvetica"/>
                <a:cs typeface="Helvetica"/>
              </a:rPr>
              <a:t>lett</a:t>
            </a:r>
            <a:r>
              <a:rPr lang="it-IT" sz="1400" b="1" u="sng" dirty="0">
                <a:latin typeface="Helvetica"/>
                <a:cs typeface="Helvetica"/>
              </a:rPr>
              <a:t>. a) d. </a:t>
            </a:r>
            <a:r>
              <a:rPr lang="it-IT" sz="1400" b="1" u="sng" dirty="0" err="1">
                <a:latin typeface="Helvetica"/>
                <a:cs typeface="Helvetica"/>
              </a:rPr>
              <a:t>lgs</a:t>
            </a:r>
            <a:r>
              <a:rPr lang="it-IT" sz="1400" b="1" u="sng" dirty="0">
                <a:latin typeface="Helvetica"/>
                <a:cs typeface="Helvetica"/>
              </a:rPr>
              <a:t>. 150/2022</a:t>
            </a:r>
          </a:p>
          <a:p>
            <a:endParaRPr lang="it-IT" sz="1400" i="1" dirty="0">
              <a:latin typeface="Helvetica"/>
              <a:cs typeface="Helvetica"/>
            </a:endParaRPr>
          </a:p>
          <a:p>
            <a:r>
              <a:rPr lang="it-IT" i="1" dirty="0">
                <a:latin typeface="Helvetica"/>
                <a:cs typeface="Helvetica"/>
              </a:rPr>
              <a:t>Art. 583 c.p.p. - Spedizione dell’atto di impugnazione</a:t>
            </a:r>
          </a:p>
          <a:p>
            <a:r>
              <a:rPr lang="it-IT" b="1" dirty="0">
                <a:latin typeface="Helvetica"/>
                <a:cs typeface="Helvetica"/>
              </a:rPr>
              <a:t>Abrogato</a:t>
            </a:r>
          </a:p>
          <a:p>
            <a:pPr algn="r"/>
            <a:r>
              <a:rPr lang="it-IT" sz="1400" b="1" u="sng" dirty="0">
                <a:latin typeface="Helvetica"/>
                <a:cs typeface="Helvetica"/>
              </a:rPr>
              <a:t>V. art. 98, co. 1, </a:t>
            </a:r>
            <a:r>
              <a:rPr lang="it-IT" sz="1400" b="1" u="sng" dirty="0" err="1">
                <a:latin typeface="Helvetica"/>
                <a:cs typeface="Helvetica"/>
              </a:rPr>
              <a:t>lett</a:t>
            </a:r>
            <a:r>
              <a:rPr lang="it-IT" sz="1400" b="1" u="sng" dirty="0">
                <a:latin typeface="Helvetica"/>
                <a:cs typeface="Helvetica"/>
              </a:rPr>
              <a:t>. a) d. </a:t>
            </a:r>
            <a:r>
              <a:rPr lang="it-IT" sz="1400" b="1" u="sng" dirty="0" err="1">
                <a:latin typeface="Helvetica"/>
                <a:cs typeface="Helvetica"/>
              </a:rPr>
              <a:t>lgs</a:t>
            </a:r>
            <a:r>
              <a:rPr lang="it-IT" sz="1400" b="1" u="sng" dirty="0">
                <a:latin typeface="Helvetica"/>
                <a:cs typeface="Helvetica"/>
              </a:rPr>
              <a:t>. 150/2022</a:t>
            </a:r>
          </a:p>
          <a:p>
            <a:pPr algn="r"/>
            <a:endParaRPr lang="it-IT" sz="1400" dirty="0">
              <a:latin typeface="Helvetica"/>
              <a:cs typeface="Helvetica"/>
            </a:endParaRPr>
          </a:p>
        </p:txBody>
      </p:sp>
    </p:spTree>
    <p:extLst>
      <p:ext uri="{BB962C8B-B14F-4D97-AF65-F5344CB8AC3E}">
        <p14:creationId xmlns:p14="http://schemas.microsoft.com/office/powerpoint/2010/main" val="4359174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342900" lvl="0" indent="-342900">
              <a:lnSpc>
                <a:spcPct val="115000"/>
              </a:lnSpc>
            </a:pPr>
            <a:r>
              <a:rPr lang="it-IT" b="1" i="1" dirty="0">
                <a:latin typeface="Georgia" panose="02040502050405020303" pitchFamily="18" charset="0"/>
                <a:ea typeface="Calibri" panose="020F0502020204030204" pitchFamily="34" charset="0"/>
                <a:cs typeface="Times New Roman" panose="02020603050405020304" pitchFamily="18" charset="0"/>
              </a:rPr>
              <a:t>Forma e termini dell’impugnazione</a:t>
            </a:r>
          </a:p>
        </p:txBody>
      </p:sp>
      <p:sp>
        <p:nvSpPr>
          <p:cNvPr id="3" name="Segnaposto contenuto 2"/>
          <p:cNvSpPr>
            <a:spLocks noGrp="1"/>
          </p:cNvSpPr>
          <p:nvPr>
            <p:ph idx="1"/>
          </p:nvPr>
        </p:nvSpPr>
        <p:spPr>
          <a:xfrm>
            <a:off x="1464465" y="2037641"/>
            <a:ext cx="10014227" cy="4587116"/>
          </a:xfrm>
        </p:spPr>
        <p:txBody>
          <a:bodyPr>
            <a:normAutofit lnSpcReduction="10000"/>
          </a:bodyPr>
          <a:lstStyle/>
          <a:p>
            <a:pPr algn="just"/>
            <a:r>
              <a:rPr lang="it-IT" b="1" dirty="0" smtClean="0">
                <a:latin typeface="Georgia"/>
                <a:cs typeface="Georgia"/>
              </a:rPr>
              <a:t>art</a:t>
            </a:r>
            <a:r>
              <a:rPr lang="it-IT" b="1" dirty="0">
                <a:latin typeface="Georgia"/>
                <a:cs typeface="Georgia"/>
              </a:rPr>
              <a:t>. </a:t>
            </a:r>
            <a:r>
              <a:rPr lang="it-IT" b="1" dirty="0" smtClean="0">
                <a:latin typeface="Georgia"/>
                <a:cs typeface="Georgia"/>
              </a:rPr>
              <a:t>87 del </a:t>
            </a:r>
            <a:r>
              <a:rPr lang="it-IT" b="1" dirty="0">
                <a:latin typeface="Georgia"/>
                <a:cs typeface="Georgia"/>
              </a:rPr>
              <a:t>d.lgs. n. </a:t>
            </a:r>
            <a:r>
              <a:rPr lang="it-IT" b="1" dirty="0" smtClean="0">
                <a:latin typeface="Georgia"/>
                <a:cs typeface="Georgia"/>
              </a:rPr>
              <a:t>150 </a:t>
            </a:r>
            <a:r>
              <a:rPr lang="it-IT" b="1" dirty="0" smtClean="0">
                <a:latin typeface="Wingdings"/>
                <a:ea typeface="Wingdings"/>
                <a:cs typeface="Wingdings"/>
                <a:sym typeface="Wingdings"/>
              </a:rPr>
              <a:t></a:t>
            </a:r>
            <a:r>
              <a:rPr lang="it-IT" b="1" dirty="0" smtClean="0">
                <a:latin typeface="Georgia"/>
                <a:cs typeface="Georgia"/>
              </a:rPr>
              <a:t>  adozione dei regolamenti attuativi  </a:t>
            </a:r>
            <a:r>
              <a:rPr lang="it-IT" b="1" dirty="0">
                <a:latin typeface="Georgia"/>
                <a:cs typeface="Georgia"/>
              </a:rPr>
              <a:t>da adottarsi entro il 31 dicembre </a:t>
            </a:r>
            <a:r>
              <a:rPr lang="it-IT" b="1" dirty="0" smtClean="0">
                <a:latin typeface="Georgia"/>
                <a:cs typeface="Georgia"/>
              </a:rPr>
              <a:t>2023: spartiacque di operatività delle disposizioni </a:t>
            </a:r>
            <a:r>
              <a:rPr lang="it-IT" b="1" i="1" dirty="0" smtClean="0">
                <a:latin typeface="Georgia"/>
                <a:cs typeface="Georgia"/>
              </a:rPr>
              <a:t>ante </a:t>
            </a:r>
            <a:r>
              <a:rPr lang="it-IT" b="1" dirty="0" smtClean="0">
                <a:latin typeface="Georgia"/>
                <a:cs typeface="Georgia"/>
              </a:rPr>
              <a:t>e </a:t>
            </a:r>
            <a:r>
              <a:rPr lang="it-IT" b="1" i="1" dirty="0" smtClean="0">
                <a:latin typeface="Georgia"/>
                <a:cs typeface="Georgia"/>
              </a:rPr>
              <a:t>post </a:t>
            </a:r>
            <a:r>
              <a:rPr lang="it-IT" b="1" dirty="0" smtClean="0">
                <a:latin typeface="Georgia"/>
                <a:cs typeface="Georgia"/>
              </a:rPr>
              <a:t>riforma; </a:t>
            </a:r>
          </a:p>
          <a:p>
            <a:pPr algn="just"/>
            <a:r>
              <a:rPr lang="it-IT" b="1" dirty="0" smtClean="0">
                <a:latin typeface="Georgia"/>
                <a:cs typeface="Georgia"/>
              </a:rPr>
              <a:t>Art. 87, co. 6: sino al quindicesimo giorno successivo alla pubblicazione dei regolamenti di cui ai commi 1 e 3 dell’art. 87 </a:t>
            </a:r>
            <a:r>
              <a:rPr lang="it-IT" dirty="0" smtClean="0">
                <a:latin typeface="Georgia"/>
                <a:cs typeface="Georgia"/>
              </a:rPr>
              <a:t>(ovvero sino al diverso termine di transizione previsto dal regolamento di cui al co. </a:t>
            </a:r>
            <a:r>
              <a:rPr lang="it-IT" dirty="0">
                <a:latin typeface="Georgia"/>
                <a:cs typeface="Georgia"/>
              </a:rPr>
              <a:t>3 per gli uffici giudiziari e le tipologie di atti in esso </a:t>
            </a:r>
            <a:r>
              <a:rPr lang="it-IT" dirty="0" smtClean="0">
                <a:latin typeface="Georgia"/>
                <a:cs typeface="Georgia"/>
              </a:rPr>
              <a:t>indicati)</a:t>
            </a:r>
            <a:r>
              <a:rPr lang="it-IT" b="1" dirty="0" smtClean="0">
                <a:latin typeface="Georgia"/>
                <a:cs typeface="Georgia"/>
              </a:rPr>
              <a:t> continueranno </a:t>
            </a:r>
            <a:r>
              <a:rPr lang="it-IT" b="1" dirty="0">
                <a:latin typeface="Georgia"/>
                <a:cs typeface="Georgia"/>
              </a:rPr>
              <a:t>ad </a:t>
            </a:r>
            <a:r>
              <a:rPr lang="it-IT" b="1" dirty="0" smtClean="0">
                <a:latin typeface="Georgia"/>
                <a:cs typeface="Georgia"/>
              </a:rPr>
              <a:t>applicarsi, nel testo previgente gli articoli:</a:t>
            </a:r>
          </a:p>
          <a:p>
            <a:pPr lvl="1" algn="just"/>
            <a:r>
              <a:rPr lang="it-IT" b="1" dirty="0" smtClean="0">
                <a:latin typeface="Georgia"/>
                <a:cs typeface="Georgia"/>
              </a:rPr>
              <a:t>582, co. 1, c.p.p.</a:t>
            </a:r>
          </a:p>
          <a:p>
            <a:pPr lvl="1" algn="just"/>
            <a:r>
              <a:rPr lang="it-IT" b="1" dirty="0" smtClean="0">
                <a:latin typeface="Georgia"/>
                <a:cs typeface="Georgia"/>
              </a:rPr>
              <a:t>164 </a:t>
            </a:r>
            <a:r>
              <a:rPr lang="it-IT" b="1" dirty="0" err="1" smtClean="0">
                <a:latin typeface="Georgia"/>
                <a:cs typeface="Georgia"/>
              </a:rPr>
              <a:t>disp</a:t>
            </a:r>
            <a:r>
              <a:rPr lang="it-IT" b="1" dirty="0" smtClean="0">
                <a:latin typeface="Georgia"/>
                <a:cs typeface="Georgia"/>
              </a:rPr>
              <a:t>. </a:t>
            </a:r>
            <a:r>
              <a:rPr lang="it-IT" b="1" dirty="0" err="1" smtClean="0">
                <a:latin typeface="Georgia"/>
                <a:cs typeface="Georgia"/>
              </a:rPr>
              <a:t>att</a:t>
            </a:r>
            <a:r>
              <a:rPr lang="it-IT" b="1" dirty="0" smtClean="0">
                <a:latin typeface="Georgia"/>
                <a:cs typeface="Georgia"/>
              </a:rPr>
              <a:t>. </a:t>
            </a:r>
          </a:p>
          <a:p>
            <a:pPr lvl="1" algn="just"/>
            <a:r>
              <a:rPr lang="it-IT" b="1" dirty="0" smtClean="0">
                <a:latin typeface="Georgia"/>
                <a:cs typeface="Georgia"/>
              </a:rPr>
              <a:t>24, co. 1-3, </a:t>
            </a:r>
            <a:r>
              <a:rPr lang="it-IT" b="1" dirty="0" err="1" smtClean="0">
                <a:latin typeface="Georgia"/>
                <a:cs typeface="Georgia"/>
              </a:rPr>
              <a:t>d.l.</a:t>
            </a:r>
            <a:r>
              <a:rPr lang="it-IT" b="1" dirty="0" smtClean="0">
                <a:latin typeface="Georgia"/>
                <a:cs typeface="Georgia"/>
              </a:rPr>
              <a:t> 137/2020, </a:t>
            </a:r>
            <a:r>
              <a:rPr lang="it-IT" b="1" dirty="0" err="1" smtClean="0">
                <a:latin typeface="Georgia"/>
                <a:cs typeface="Georgia"/>
              </a:rPr>
              <a:t>conv</a:t>
            </a:r>
            <a:r>
              <a:rPr lang="it-IT" b="1" dirty="0" smtClean="0">
                <a:latin typeface="Georgia"/>
                <a:cs typeface="Georgia"/>
              </a:rPr>
              <a:t>. da l. n. 176/2020 </a:t>
            </a:r>
            <a:r>
              <a:rPr lang="it-IT" dirty="0" smtClean="0">
                <a:latin typeface="Georgia"/>
                <a:cs typeface="Georgia"/>
              </a:rPr>
              <a:t>(</a:t>
            </a:r>
            <a:r>
              <a:rPr lang="it-IT" i="1" dirty="0" smtClean="0">
                <a:latin typeface="Georgia"/>
                <a:cs typeface="Georgia"/>
              </a:rPr>
              <a:t>deposito su portale </a:t>
            </a:r>
            <a:r>
              <a:rPr lang="it-IT" i="1" dirty="0" err="1" smtClean="0">
                <a:latin typeface="Georgia"/>
                <a:cs typeface="Georgia"/>
              </a:rPr>
              <a:t>ppt</a:t>
            </a:r>
            <a:r>
              <a:rPr lang="it-IT" dirty="0" smtClean="0">
                <a:latin typeface="Georgia"/>
                <a:cs typeface="Georgia"/>
              </a:rPr>
              <a:t>) </a:t>
            </a:r>
          </a:p>
          <a:p>
            <a:pPr algn="just"/>
            <a:r>
              <a:rPr lang="it-IT" b="1" dirty="0">
                <a:latin typeface="Georgia"/>
                <a:cs typeface="Georgia"/>
              </a:rPr>
              <a:t>Art. 87, co. 5</a:t>
            </a:r>
            <a:r>
              <a:rPr lang="it-IT" b="1" dirty="0" smtClean="0">
                <a:latin typeface="Georgia"/>
                <a:cs typeface="Georgia"/>
              </a:rPr>
              <a:t>: </a:t>
            </a:r>
            <a:r>
              <a:rPr lang="it-IT" b="1" dirty="0" smtClean="0">
                <a:solidFill>
                  <a:srgbClr val="000000"/>
                </a:solidFill>
                <a:latin typeface="Georgia"/>
                <a:ea typeface="Helvetica"/>
                <a:cs typeface="Georgia"/>
              </a:rPr>
              <a:t>dal quindicesimo giorno successivo alla pubblicazione dei regolamenti troverà applicazione il nuovo art. 582, co. 1-</a:t>
            </a:r>
            <a:r>
              <a:rPr lang="it-IT" b="1" i="1" dirty="0" smtClean="0">
                <a:solidFill>
                  <a:srgbClr val="000000"/>
                </a:solidFill>
                <a:latin typeface="Georgia"/>
                <a:ea typeface="Helvetica"/>
                <a:cs typeface="Georgia"/>
              </a:rPr>
              <a:t>bis</a:t>
            </a:r>
            <a:r>
              <a:rPr lang="it-IT" b="1" dirty="0" smtClean="0">
                <a:solidFill>
                  <a:srgbClr val="000000"/>
                </a:solidFill>
                <a:latin typeface="Georgia"/>
                <a:ea typeface="Helvetica"/>
                <a:cs typeface="Georgia"/>
              </a:rPr>
              <a:t>;</a:t>
            </a:r>
            <a:endParaRPr lang="it-IT" b="1" dirty="0">
              <a:solidFill>
                <a:srgbClr val="000000"/>
              </a:solidFill>
              <a:latin typeface="Georgia"/>
              <a:ea typeface="Helvetica"/>
              <a:cs typeface="Georgia"/>
            </a:endParaRPr>
          </a:p>
          <a:p>
            <a:pPr algn="just"/>
            <a:r>
              <a:rPr lang="it-IT" b="1" dirty="0" smtClean="0">
                <a:solidFill>
                  <a:srgbClr val="000000"/>
                </a:solidFill>
                <a:latin typeface="Georgia"/>
                <a:ea typeface="Helvetica"/>
                <a:cs typeface="Georgia"/>
              </a:rPr>
              <a:t>abrogazione art. 582, co.2 e 583: effetto immediato dall’entrata in vigore del d.lgs</a:t>
            </a:r>
            <a:r>
              <a:rPr lang="it-IT" b="1" dirty="0">
                <a:solidFill>
                  <a:srgbClr val="000000"/>
                </a:solidFill>
                <a:latin typeface="Georgia"/>
                <a:ea typeface="Helvetica"/>
                <a:cs typeface="Georgia"/>
              </a:rPr>
              <a:t>.</a:t>
            </a:r>
            <a:r>
              <a:rPr lang="it-IT" b="1" dirty="0" smtClean="0">
                <a:solidFill>
                  <a:srgbClr val="000000"/>
                </a:solidFill>
                <a:latin typeface="Georgia"/>
                <a:ea typeface="Helvetica"/>
                <a:cs typeface="Georgia"/>
              </a:rPr>
              <a:t> 150 (ora 30/12/2022)</a:t>
            </a:r>
          </a:p>
          <a:p>
            <a:pPr algn="just"/>
            <a:endParaRPr lang="it-IT" b="1" dirty="0" smtClean="0">
              <a:solidFill>
                <a:srgbClr val="000000"/>
              </a:solidFill>
              <a:latin typeface="Georgia"/>
              <a:ea typeface="Helvetica"/>
              <a:cs typeface="Georgia"/>
            </a:endParaRPr>
          </a:p>
          <a:p>
            <a:pPr algn="just"/>
            <a:endParaRPr lang="it-IT" i="1" dirty="0" smtClean="0">
              <a:solidFill>
                <a:srgbClr val="000000"/>
              </a:solidFill>
              <a:latin typeface="Georgia"/>
              <a:ea typeface="Helvetica"/>
              <a:cs typeface="Georgia"/>
            </a:endParaRPr>
          </a:p>
        </p:txBody>
      </p:sp>
      <p:sp>
        <p:nvSpPr>
          <p:cNvPr id="4" name="CasellaDiTesto 3">
            <a:extLst>
              <a:ext uri="{FF2B5EF4-FFF2-40B4-BE49-F238E27FC236}">
                <a16:creationId xmlns="" xmlns:a16="http://schemas.microsoft.com/office/drawing/2014/main" id="{AF9906C2-D3CD-4EE0-95CC-858B9A86286A}"/>
              </a:ext>
            </a:extLst>
          </p:cNvPr>
          <p:cNvSpPr txBox="1"/>
          <p:nvPr/>
        </p:nvSpPr>
        <p:spPr>
          <a:xfrm>
            <a:off x="1295987" y="427613"/>
            <a:ext cx="10196341" cy="1253420"/>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just">
              <a:lnSpc>
                <a:spcPct val="115000"/>
              </a:lnSpc>
            </a:pPr>
            <a:endParaRPr lang="it-IT" sz="2400" b="1" i="1" dirty="0">
              <a:latin typeface="Georgia" panose="02040502050405020303" pitchFamily="18" charset="0"/>
              <a:ea typeface="Calibri" panose="020F0502020204030204" pitchFamily="34" charset="0"/>
              <a:cs typeface="Times New Roman" panose="02020603050405020304" pitchFamily="18" charset="0"/>
            </a:endParaRPr>
          </a:p>
          <a:p>
            <a:pPr lvl="0" algn="just">
              <a:lnSpc>
                <a:spcPct val="115000"/>
              </a:lnSpc>
            </a:pPr>
            <a:r>
              <a:rPr lang="it-IT" sz="2400" b="1" i="1" dirty="0">
                <a:latin typeface="Georgia" panose="02040502050405020303" pitchFamily="18" charset="0"/>
                <a:ea typeface="Calibri" panose="020F0502020204030204" pitchFamily="34" charset="0"/>
                <a:cs typeface="Times New Roman" panose="02020603050405020304" pitchFamily="18" charset="0"/>
              </a:rPr>
              <a:t>2</a:t>
            </a:r>
            <a:r>
              <a:rPr lang="it-IT" sz="2400" b="1" i="1" dirty="0" smtClean="0">
                <a:latin typeface="Georgia" panose="02040502050405020303" pitchFamily="18" charset="0"/>
                <a:ea typeface="Calibri" panose="020F0502020204030204" pitchFamily="34" charset="0"/>
                <a:cs typeface="Times New Roman" panose="02020603050405020304" pitchFamily="18" charset="0"/>
              </a:rPr>
              <a:t>.1 Disciplina transitoria </a:t>
            </a:r>
            <a:endParaRPr lang="it-IT" sz="2400" b="1" i="1"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dirty="0"/>
          </a:p>
        </p:txBody>
      </p:sp>
    </p:spTree>
    <p:extLst>
      <p:ext uri="{BB962C8B-B14F-4D97-AF65-F5344CB8AC3E}">
        <p14:creationId xmlns:p14="http://schemas.microsoft.com/office/powerpoint/2010/main" val="569014587"/>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0000"/>
                </a:solidFill>
                <a:latin typeface="Georgia"/>
                <a:ea typeface="Helvetica"/>
                <a:cs typeface="Georgia"/>
              </a:rPr>
              <a:t>PROBLEMA</a:t>
            </a:r>
            <a:endParaRPr lang="it-IT" dirty="0"/>
          </a:p>
        </p:txBody>
      </p:sp>
      <p:sp>
        <p:nvSpPr>
          <p:cNvPr id="3" name="Segnaposto contenuto 2"/>
          <p:cNvSpPr>
            <a:spLocks noGrp="1"/>
          </p:cNvSpPr>
          <p:nvPr>
            <p:ph idx="1"/>
          </p:nvPr>
        </p:nvSpPr>
        <p:spPr>
          <a:xfrm>
            <a:off x="2589212" y="1376947"/>
            <a:ext cx="8915400" cy="5186948"/>
          </a:xfrm>
        </p:spPr>
        <p:txBody>
          <a:bodyPr>
            <a:normAutofit/>
          </a:bodyPr>
          <a:lstStyle/>
          <a:p>
            <a:pPr marL="0" indent="0" algn="just">
              <a:buNone/>
            </a:pPr>
            <a:endParaRPr lang="it-IT" b="1" dirty="0">
              <a:solidFill>
                <a:srgbClr val="000000"/>
              </a:solidFill>
              <a:latin typeface="Georgia"/>
              <a:ea typeface="Helvetica"/>
              <a:cs typeface="Georgia"/>
            </a:endParaRPr>
          </a:p>
          <a:p>
            <a:pPr marL="0" indent="0" algn="just">
              <a:buNone/>
            </a:pPr>
            <a:r>
              <a:rPr lang="it-IT" b="1" dirty="0" smtClean="0">
                <a:solidFill>
                  <a:srgbClr val="000000"/>
                </a:solidFill>
                <a:latin typeface="Georgia"/>
                <a:ea typeface="Helvetica"/>
                <a:cs typeface="Georgia"/>
              </a:rPr>
              <a:t>è prevista la proroga del regime </a:t>
            </a:r>
            <a:r>
              <a:rPr lang="it-IT" b="1" dirty="0">
                <a:solidFill>
                  <a:srgbClr val="000000"/>
                </a:solidFill>
                <a:latin typeface="Georgia"/>
                <a:ea typeface="Helvetica"/>
                <a:cs typeface="Georgia"/>
              </a:rPr>
              <a:t>“emergenziale” </a:t>
            </a:r>
            <a:r>
              <a:rPr lang="it-IT" b="1" dirty="0" smtClean="0">
                <a:solidFill>
                  <a:srgbClr val="000000"/>
                </a:solidFill>
                <a:latin typeface="Georgia"/>
                <a:ea typeface="Helvetica"/>
                <a:cs typeface="Georgia"/>
              </a:rPr>
              <a:t>di deposito atti su portale del PPT (art. 24, co. 1-3 </a:t>
            </a:r>
            <a:r>
              <a:rPr lang="it-IT" b="1" dirty="0" err="1" smtClean="0">
                <a:solidFill>
                  <a:srgbClr val="000000"/>
                </a:solidFill>
                <a:latin typeface="Georgia"/>
                <a:ea typeface="Helvetica"/>
                <a:cs typeface="Georgia"/>
              </a:rPr>
              <a:t>d.l.</a:t>
            </a:r>
            <a:r>
              <a:rPr lang="it-IT" b="1" dirty="0" smtClean="0">
                <a:solidFill>
                  <a:srgbClr val="000000"/>
                </a:solidFill>
                <a:latin typeface="Georgia"/>
                <a:ea typeface="Helvetica"/>
                <a:cs typeface="Georgia"/>
              </a:rPr>
              <a:t> 137/2020), ma NON del regime di deposito via PEC delle impugnazioni (art. 24, co. 4 e ss. </a:t>
            </a:r>
            <a:r>
              <a:rPr lang="it-IT" b="1" dirty="0" err="1" smtClean="0">
                <a:solidFill>
                  <a:srgbClr val="000000"/>
                </a:solidFill>
                <a:latin typeface="Georgia"/>
                <a:ea typeface="Helvetica"/>
                <a:cs typeface="Georgia"/>
              </a:rPr>
              <a:t>d.l.</a:t>
            </a:r>
            <a:r>
              <a:rPr lang="it-IT" b="1" dirty="0" smtClean="0">
                <a:solidFill>
                  <a:srgbClr val="000000"/>
                </a:solidFill>
                <a:latin typeface="Georgia"/>
                <a:ea typeface="Helvetica"/>
                <a:cs typeface="Georgia"/>
              </a:rPr>
              <a:t> 137/2020) </a:t>
            </a:r>
          </a:p>
          <a:p>
            <a:pPr marL="0" indent="0" algn="ctr">
              <a:buNone/>
            </a:pPr>
            <a:r>
              <a:rPr lang="it-IT" b="1" dirty="0" smtClean="0">
                <a:solidFill>
                  <a:srgbClr val="000000"/>
                </a:solidFill>
                <a:latin typeface="Wingdings"/>
                <a:ea typeface="Wingdings"/>
                <a:cs typeface="Wingdings"/>
                <a:sym typeface="Wingdings"/>
              </a:rPr>
              <a:t></a:t>
            </a:r>
            <a:endParaRPr lang="it-IT" b="1" dirty="0">
              <a:solidFill>
                <a:srgbClr val="000000"/>
              </a:solidFill>
              <a:latin typeface="Georgia"/>
              <a:ea typeface="Helvetica"/>
              <a:cs typeface="Georgia"/>
              <a:sym typeface="Wingdings"/>
            </a:endParaRPr>
          </a:p>
          <a:p>
            <a:pPr marL="0" indent="0" algn="just">
              <a:buNone/>
            </a:pPr>
            <a:r>
              <a:rPr lang="it-IT" b="1" dirty="0">
                <a:solidFill>
                  <a:srgbClr val="000000"/>
                </a:solidFill>
                <a:latin typeface="Georgia"/>
                <a:ea typeface="Times New Roman"/>
                <a:cs typeface="Georgia"/>
              </a:rPr>
              <a:t>gli atti di </a:t>
            </a:r>
            <a:r>
              <a:rPr lang="it-IT" b="1" dirty="0" smtClean="0">
                <a:solidFill>
                  <a:srgbClr val="000000"/>
                </a:solidFill>
                <a:latin typeface="Georgia"/>
                <a:ea typeface="Times New Roman"/>
                <a:cs typeface="Georgia"/>
              </a:rPr>
              <a:t>impugnazione non </a:t>
            </a:r>
            <a:r>
              <a:rPr lang="it-IT" b="1" dirty="0">
                <a:solidFill>
                  <a:srgbClr val="000000"/>
                </a:solidFill>
                <a:latin typeface="Georgia"/>
                <a:ea typeface="Times New Roman"/>
                <a:cs typeface="Georgia"/>
              </a:rPr>
              <a:t>potranno più essere presentati a mezzo di raccomandata con avviso di ricevimento </a:t>
            </a:r>
            <a:r>
              <a:rPr lang="it-IT" b="1" dirty="0" smtClean="0">
                <a:solidFill>
                  <a:srgbClr val="000000"/>
                </a:solidFill>
                <a:latin typeface="Georgia"/>
                <a:ea typeface="Times New Roman"/>
                <a:cs typeface="Georgia"/>
              </a:rPr>
              <a:t>(583), né essere presentati nella cancelleria degli uffici in cui le parti private si trovano (582/2).</a:t>
            </a:r>
          </a:p>
          <a:p>
            <a:pPr marL="0" indent="0" algn="just">
              <a:buNone/>
            </a:pPr>
            <a:r>
              <a:rPr lang="it-IT" b="1" dirty="0">
                <a:solidFill>
                  <a:srgbClr val="000000"/>
                </a:solidFill>
                <a:latin typeface="Georgia"/>
                <a:ea typeface="Helvetica"/>
                <a:cs typeface="Georgia"/>
              </a:rPr>
              <a:t>M</a:t>
            </a:r>
            <a:r>
              <a:rPr lang="it-IT" b="1" dirty="0" smtClean="0">
                <a:solidFill>
                  <a:srgbClr val="000000"/>
                </a:solidFill>
                <a:latin typeface="Georgia"/>
                <a:ea typeface="Helvetica"/>
                <a:cs typeface="Georgia"/>
              </a:rPr>
              <a:t>odalità </a:t>
            </a:r>
            <a:r>
              <a:rPr lang="it-IT" b="1" dirty="0">
                <a:solidFill>
                  <a:srgbClr val="000000"/>
                </a:solidFill>
                <a:latin typeface="Georgia"/>
                <a:ea typeface="Helvetica"/>
                <a:cs typeface="Georgia"/>
              </a:rPr>
              <a:t>penalizzanti per l’imputato fino all’entrata a regime della </a:t>
            </a:r>
            <a:r>
              <a:rPr lang="it-IT" b="1" dirty="0" smtClean="0">
                <a:solidFill>
                  <a:srgbClr val="000000"/>
                </a:solidFill>
                <a:latin typeface="Georgia"/>
                <a:ea typeface="Helvetica"/>
                <a:cs typeface="Georgia"/>
              </a:rPr>
              <a:t>disciplina relativa al processo telematico</a:t>
            </a:r>
            <a:endParaRPr lang="it-IT" b="1" dirty="0">
              <a:solidFill>
                <a:srgbClr val="000000"/>
              </a:solidFill>
              <a:latin typeface="Georgia"/>
              <a:ea typeface="Helvetica"/>
              <a:cs typeface="Georgia"/>
            </a:endParaRPr>
          </a:p>
          <a:p>
            <a:pPr marL="0" indent="0" algn="ctr">
              <a:buNone/>
            </a:pPr>
            <a:r>
              <a:rPr lang="it-IT" b="1" dirty="0" smtClean="0">
                <a:solidFill>
                  <a:srgbClr val="000000"/>
                </a:solidFill>
                <a:latin typeface="Wingdings"/>
                <a:ea typeface="Wingdings"/>
                <a:cs typeface="Wingdings"/>
                <a:sym typeface="Wingdings"/>
              </a:rPr>
              <a:t></a:t>
            </a:r>
          </a:p>
          <a:p>
            <a:pPr marL="0" indent="0" algn="ctr">
              <a:buNone/>
            </a:pPr>
            <a:endParaRPr lang="it-IT" b="1" dirty="0">
              <a:solidFill>
                <a:srgbClr val="000000"/>
              </a:solidFill>
              <a:latin typeface="Georgia"/>
              <a:ea typeface="Helvetica"/>
              <a:cs typeface="Georgia"/>
              <a:sym typeface="Wingdings"/>
            </a:endParaRPr>
          </a:p>
          <a:p>
            <a:pPr marL="0" indent="0" algn="ctr">
              <a:buNone/>
            </a:pPr>
            <a:r>
              <a:rPr lang="it-IT" b="1" dirty="0" smtClean="0">
                <a:solidFill>
                  <a:srgbClr val="000000"/>
                </a:solidFill>
                <a:latin typeface="Georgia"/>
                <a:ea typeface="Helvetica"/>
                <a:cs typeface="Georgia"/>
              </a:rPr>
              <a:t>DISCIPLINA TRANSITORIA/emendamento a </a:t>
            </a:r>
            <a:r>
              <a:rPr lang="it-IT" b="1" dirty="0" err="1" smtClean="0">
                <a:solidFill>
                  <a:srgbClr val="000000"/>
                </a:solidFill>
                <a:latin typeface="Georgia"/>
                <a:ea typeface="Helvetica"/>
                <a:cs typeface="Georgia"/>
              </a:rPr>
              <a:t>d.l.</a:t>
            </a:r>
            <a:r>
              <a:rPr lang="it-IT" b="1" dirty="0" smtClean="0">
                <a:solidFill>
                  <a:srgbClr val="000000"/>
                </a:solidFill>
                <a:latin typeface="Georgia"/>
                <a:ea typeface="Helvetica"/>
                <a:cs typeface="Georgia"/>
              </a:rPr>
              <a:t> 162/</a:t>
            </a:r>
            <a:r>
              <a:rPr lang="it-IT" b="1" dirty="0" smtClean="0">
                <a:solidFill>
                  <a:srgbClr val="000000"/>
                </a:solidFill>
                <a:latin typeface="Georgia"/>
                <a:ea typeface="Helvetica"/>
                <a:cs typeface="Georgia"/>
              </a:rPr>
              <a:t>2022 </a:t>
            </a:r>
            <a:r>
              <a:rPr lang="it-IT" b="1" dirty="0" smtClean="0">
                <a:solidFill>
                  <a:srgbClr val="000000"/>
                </a:solidFill>
                <a:latin typeface="Wingdings"/>
                <a:ea typeface="Wingdings"/>
                <a:cs typeface="Wingdings"/>
                <a:sym typeface="Wingdings"/>
              </a:rPr>
              <a:t></a:t>
            </a:r>
            <a:r>
              <a:rPr lang="it-IT" b="1" dirty="0" smtClean="0">
                <a:solidFill>
                  <a:srgbClr val="000000"/>
                </a:solidFill>
                <a:latin typeface="Georgia"/>
                <a:ea typeface="Helvetica"/>
                <a:cs typeface="Georgia"/>
              </a:rPr>
              <a:t>  ultrattività del regime “emergenziale”</a:t>
            </a:r>
            <a:endParaRPr lang="it-IT" dirty="0"/>
          </a:p>
        </p:txBody>
      </p:sp>
    </p:spTree>
    <p:extLst>
      <p:ext uri="{BB962C8B-B14F-4D97-AF65-F5344CB8AC3E}">
        <p14:creationId xmlns:p14="http://schemas.microsoft.com/office/powerpoint/2010/main" val="3598159021"/>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78C2C4F-8DDB-429A-8D40-D307BB712372}"/>
              </a:ext>
            </a:extLst>
          </p:cNvPr>
          <p:cNvSpPr>
            <a:spLocks noGrp="1"/>
          </p:cNvSpPr>
          <p:nvPr>
            <p:ph type="ctrTitle"/>
          </p:nvPr>
        </p:nvSpPr>
        <p:spPr>
          <a:xfrm>
            <a:off x="1189789" y="427613"/>
            <a:ext cx="9906000" cy="3083994"/>
          </a:xfrm>
        </p:spPr>
        <p:txBody>
          <a:bodyPr>
            <a:normAutofit/>
          </a:bodyPr>
          <a:lstStyle/>
          <a:p>
            <a:pPr algn="just"/>
            <a:r>
              <a:rPr lang="it-IT" sz="3600" dirty="0" smtClean="0">
                <a:solidFill>
                  <a:prstClr val="black"/>
                </a:solidFill>
                <a:latin typeface="Georgia" panose="02040502050405020303" pitchFamily="18" charset="0"/>
              </a:rPr>
              <a:t>2. LIMITI ALLA APPELLABILITA’</a:t>
            </a:r>
            <a:r>
              <a:rPr lang="it-IT" sz="3600" dirty="0">
                <a:solidFill>
                  <a:prstClr val="black"/>
                </a:solidFill>
                <a:latin typeface="Georgia" panose="02040502050405020303" pitchFamily="18" charset="0"/>
              </a:rPr>
              <a:t> </a:t>
            </a:r>
            <a:r>
              <a:rPr lang="it-IT" sz="3600" dirty="0" smtClean="0">
                <a:solidFill>
                  <a:prstClr val="black"/>
                </a:solidFill>
                <a:latin typeface="Georgia" panose="02040502050405020303" pitchFamily="18" charset="0"/>
              </a:rPr>
              <a:t>E ALLA RINNOVAZIONE DELLA ISTRUZIONE DIBATTIMENTALE</a:t>
            </a:r>
            <a:br>
              <a:rPr lang="it-IT" sz="3600" dirty="0" smtClean="0">
                <a:solidFill>
                  <a:prstClr val="black"/>
                </a:solidFill>
                <a:latin typeface="Georgia" panose="02040502050405020303" pitchFamily="18" charset="0"/>
              </a:rPr>
            </a:br>
            <a:endParaRPr lang="it-IT" sz="3600" dirty="0">
              <a:latin typeface="Georgia" panose="02040502050405020303" pitchFamily="18" charset="0"/>
            </a:endParaRPr>
          </a:p>
        </p:txBody>
      </p:sp>
    </p:spTree>
    <p:extLst>
      <p:ext uri="{BB962C8B-B14F-4D97-AF65-F5344CB8AC3E}">
        <p14:creationId xmlns:p14="http://schemas.microsoft.com/office/powerpoint/2010/main" val="12493792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34518" y="914379"/>
            <a:ext cx="9506730" cy="1135326"/>
          </a:xfrm>
          <a:solidFill>
            <a:srgbClr val="FFC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pPr algn="ct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dirty="0">
                <a:solidFill>
                  <a:schemeClr val="tx1"/>
                </a:solidFill>
                <a:latin typeface="Georgia" panose="02040502050405020303" pitchFamily="18" charset="0"/>
                <a:ea typeface="+mn-ea"/>
                <a:cs typeface="+mn-cs"/>
              </a:rPr>
              <a:t>A</a:t>
            </a:r>
            <a:r>
              <a:rPr lang="it-IT" sz="2400" b="1" dirty="0" smtClean="0">
                <a:solidFill>
                  <a:schemeClr val="tx1"/>
                </a:solidFill>
                <a:latin typeface="Georgia" panose="02040502050405020303" pitchFamily="18" charset="0"/>
                <a:ea typeface="+mn-ea"/>
                <a:cs typeface="+mn-cs"/>
              </a:rPr>
              <a:t>mbiti </a:t>
            </a:r>
            <a:r>
              <a:rPr lang="it-IT" sz="2400" b="1" dirty="0">
                <a:solidFill>
                  <a:schemeClr val="tx1"/>
                </a:solidFill>
                <a:latin typeface="Georgia" panose="02040502050405020303" pitchFamily="18" charset="0"/>
                <a:ea typeface="+mn-ea"/>
                <a:cs typeface="+mn-cs"/>
              </a:rPr>
              <a:t>di intervento</a:t>
            </a: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endParaRPr lang="it-IT" sz="2400" b="1" i="1" dirty="0">
              <a:solidFill>
                <a:schemeClr val="tx1"/>
              </a:solidFill>
              <a:latin typeface="Georgia" panose="02040502050405020303" pitchFamily="18" charset="0"/>
              <a:ea typeface="+mn-ea"/>
              <a:cs typeface="+mn-cs"/>
            </a:endParaRPr>
          </a:p>
        </p:txBody>
      </p:sp>
      <p:sp>
        <p:nvSpPr>
          <p:cNvPr id="5" name="CasellaDiTesto 4">
            <a:extLst>
              <a:ext uri="{FF2B5EF4-FFF2-40B4-BE49-F238E27FC236}">
                <a16:creationId xmlns="" xmlns:a16="http://schemas.microsoft.com/office/drawing/2014/main" id="{AF9906C2-D3CD-4EE0-95CC-858B9A86286A}"/>
              </a:ext>
            </a:extLst>
          </p:cNvPr>
          <p:cNvSpPr txBox="1"/>
          <p:nvPr/>
        </p:nvSpPr>
        <p:spPr>
          <a:xfrm>
            <a:off x="1861851" y="2875706"/>
            <a:ext cx="9949343" cy="1962076"/>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Casi appello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593 </a:t>
            </a:r>
            <a:r>
              <a:rPr lang="it-IT" sz="1800" b="1" dirty="0">
                <a:effectLst/>
                <a:latin typeface="Georgia" panose="02040502050405020303" pitchFamily="18" charset="0"/>
                <a:ea typeface="Calibri" panose="020F0502020204030204" pitchFamily="34" charset="0"/>
                <a:cs typeface="Times New Roman" panose="02020603050405020304" pitchFamily="18" charset="0"/>
              </a:rPr>
              <a:t>c.p.p.)</a:t>
            </a:r>
            <a:endParaRPr lang="it-IT" b="1" i="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i="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Impugnazione della sentenza di non luogo a procedere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(artt. 428 c.p.p</a:t>
            </a:r>
            <a:r>
              <a:rPr lang="it-IT" sz="1800" b="1" dirty="0">
                <a:effectLst/>
                <a:latin typeface="Georgia" panose="02040502050405020303" pitchFamily="18" charset="0"/>
                <a:ea typeface="Calibri" panose="020F0502020204030204" pitchFamily="34" charset="0"/>
                <a:cs typeface="Times New Roman" panose="02020603050405020304" pitchFamily="18" charset="0"/>
              </a:rPr>
              <a:t>.)</a:t>
            </a:r>
            <a:endParaRPr lang="it-IT" b="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Rinnovazione dell’istruzione dibattimentale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603  </a:t>
            </a:r>
            <a:r>
              <a:rPr lang="it-IT" sz="1800" b="1" dirty="0">
                <a:effectLst/>
                <a:latin typeface="Georgia" panose="02040502050405020303" pitchFamily="18" charset="0"/>
                <a:ea typeface="Calibri" panose="020F0502020204030204" pitchFamily="34" charset="0"/>
                <a:cs typeface="Times New Roman" panose="02020603050405020304" pitchFamily="18" charset="0"/>
              </a:rPr>
              <a:t>c.p.p.)</a:t>
            </a:r>
            <a:endParaRPr lang="it-IT" sz="1800" b="1" i="1" dirty="0">
              <a:effectLst/>
              <a:latin typeface="Georgia" panose="02040502050405020303" pitchFamily="18"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010493085"/>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11" name="Rettangolo 10"/>
          <p:cNvSpPr/>
          <p:nvPr/>
        </p:nvSpPr>
        <p:spPr>
          <a:xfrm>
            <a:off x="1490385" y="2552717"/>
            <a:ext cx="10445658" cy="1200329"/>
          </a:xfrm>
          <a:prstGeom prst="rect">
            <a:avLst/>
          </a:prstGeom>
          <a:noFill/>
        </p:spPr>
        <p:txBody>
          <a:bodyPr wrap="square">
            <a:spAutoFit/>
          </a:bodyPr>
          <a:lstStyle/>
          <a:p>
            <a:pPr algn="just"/>
            <a:endParaRPr lang="it-IT" b="1" dirty="0" smtClean="0">
              <a:solidFill>
                <a:schemeClr val="accent2"/>
              </a:solidFill>
              <a:latin typeface="Georgia" panose="02040502050405020303" pitchFamily="18" charset="0"/>
            </a:endParaRPr>
          </a:p>
          <a:p>
            <a:pPr algn="just"/>
            <a:endParaRPr lang="it-IT" b="1"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 xmlns:a16="http://schemas.microsoft.com/office/drawing/2014/main" id="{AF9906C2-D3CD-4EE0-95CC-858B9A86286A}"/>
              </a:ext>
            </a:extLst>
          </p:cNvPr>
          <p:cNvSpPr txBox="1"/>
          <p:nvPr/>
        </p:nvSpPr>
        <p:spPr>
          <a:xfrm>
            <a:off x="1295987" y="427613"/>
            <a:ext cx="10682118" cy="1253420"/>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just">
              <a:lnSpc>
                <a:spcPct val="115000"/>
              </a:lnSpc>
            </a:pPr>
            <a:r>
              <a:rPr lang="it-IT" sz="2400" b="1" i="1" dirty="0" smtClean="0">
                <a:latin typeface="Georgia" panose="02040502050405020303" pitchFamily="18" charset="0"/>
                <a:ea typeface="Calibri" panose="020F0502020204030204" pitchFamily="34" charset="0"/>
                <a:cs typeface="Times New Roman" panose="02020603050405020304" pitchFamily="18" charset="0"/>
              </a:rPr>
              <a:t>Limiti alla appellabilità e alla rinnovazione dell’istruzione dibattimentale: criteri di delega</a:t>
            </a:r>
            <a:endParaRPr lang="it-IT" sz="2400" b="1" i="1"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dirty="0"/>
          </a:p>
        </p:txBody>
      </p:sp>
      <p:sp>
        <p:nvSpPr>
          <p:cNvPr id="6" name="Rettangolo 5"/>
          <p:cNvSpPr/>
          <p:nvPr/>
        </p:nvSpPr>
        <p:spPr>
          <a:xfrm>
            <a:off x="1671824" y="1969611"/>
            <a:ext cx="10367899" cy="5078314"/>
          </a:xfrm>
          <a:prstGeom prst="rect">
            <a:avLst/>
          </a:prstGeom>
          <a:noFill/>
        </p:spPr>
        <p:txBody>
          <a:bodyPr wrap="square">
            <a:spAutoFit/>
          </a:bodyPr>
          <a:lstStyle/>
          <a:p>
            <a:pPr algn="just"/>
            <a:r>
              <a:rPr lang="it-IT" b="1" dirty="0">
                <a:solidFill>
                  <a:schemeClr val="accent2"/>
                </a:solidFill>
                <a:latin typeface="Georgia" panose="02040502050405020303" pitchFamily="18" charset="0"/>
              </a:rPr>
              <a:t>Art.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c) della legge delega: </a:t>
            </a:r>
            <a:r>
              <a:rPr lang="it-IT" i="1" dirty="0">
                <a:solidFill>
                  <a:schemeClr val="accent2"/>
                </a:solidFill>
                <a:latin typeface="Georgia" panose="02040502050405020303" pitchFamily="18" charset="0"/>
              </a:rPr>
              <a:t>«prevedere l’inappellabilità delle sentenze di proscioglimento relative a reati puniti con la sola pena pecuniaria o con pena alternativa»;</a:t>
            </a:r>
          </a:p>
          <a:p>
            <a:pPr algn="just"/>
            <a:endParaRPr lang="it-IT" b="1" dirty="0">
              <a:solidFill>
                <a:schemeClr val="accent2"/>
              </a:solidFill>
              <a:latin typeface="Georgia" panose="02040502050405020303" pitchFamily="18" charset="0"/>
            </a:endParaRPr>
          </a:p>
          <a:p>
            <a:pPr algn="just"/>
            <a:r>
              <a:rPr lang="it-IT" b="1" dirty="0">
                <a:solidFill>
                  <a:schemeClr val="accent2"/>
                </a:solidFill>
                <a:latin typeface="Georgia" panose="02040502050405020303" pitchFamily="18" charset="0"/>
              </a:rPr>
              <a:t>Art.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e) della legge delega: </a:t>
            </a:r>
            <a:r>
              <a:rPr lang="it-IT" i="1" dirty="0">
                <a:solidFill>
                  <a:schemeClr val="accent2"/>
                </a:solidFill>
                <a:latin typeface="Georgia" panose="02040502050405020303" pitchFamily="18" charset="0"/>
              </a:rPr>
              <a:t>«prevedere l’inappellabilità della sentenza di condanna a pena sostituita con il lavoro di pubblica utilità»;</a:t>
            </a:r>
          </a:p>
          <a:p>
            <a:pPr algn="just"/>
            <a:endParaRPr lang="it-IT" b="1" dirty="0">
              <a:solidFill>
                <a:schemeClr val="accent2"/>
              </a:solidFill>
              <a:latin typeface="Georgia" panose="02040502050405020303" pitchFamily="18" charset="0"/>
            </a:endParaRPr>
          </a:p>
          <a:p>
            <a:pPr algn="just"/>
            <a:r>
              <a:rPr lang="it-IT" b="1" dirty="0">
                <a:solidFill>
                  <a:schemeClr val="accent2"/>
                </a:solidFill>
                <a:latin typeface="Georgia" panose="02040502050405020303" pitchFamily="18" charset="0"/>
              </a:rPr>
              <a:t>Art.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a:t>
            </a:r>
            <a:r>
              <a:rPr lang="it-IT" b="1" dirty="0" err="1">
                <a:solidFill>
                  <a:schemeClr val="accent2"/>
                </a:solidFill>
                <a:latin typeface="Georgia" panose="02040502050405020303" pitchFamily="18" charset="0"/>
              </a:rPr>
              <a:t>f</a:t>
            </a:r>
            <a:r>
              <a:rPr lang="it-IT" b="1" dirty="0">
                <a:solidFill>
                  <a:schemeClr val="accent2"/>
                </a:solidFill>
                <a:latin typeface="Georgia" panose="02040502050405020303" pitchFamily="18" charset="0"/>
              </a:rPr>
              <a:t>) della legge delega: </a:t>
            </a:r>
            <a:r>
              <a:rPr lang="it-IT" i="1" dirty="0">
                <a:solidFill>
                  <a:schemeClr val="accent2"/>
                </a:solidFill>
                <a:latin typeface="Georgia" panose="02040502050405020303" pitchFamily="18" charset="0"/>
              </a:rPr>
              <a:t>«prevedere l’inappellabilità della sentenza di non luogo a procedere nei casi di cui alla lettera c)»;</a:t>
            </a:r>
          </a:p>
          <a:p>
            <a:pPr algn="just"/>
            <a:endParaRPr lang="it-IT" b="1" dirty="0">
              <a:solidFill>
                <a:schemeClr val="accent2"/>
              </a:solidFill>
              <a:latin typeface="Georgia" panose="02040502050405020303" pitchFamily="18" charset="0"/>
            </a:endParaRPr>
          </a:p>
          <a:p>
            <a:pPr algn="just"/>
            <a:r>
              <a:rPr lang="it-IT" b="1" dirty="0">
                <a:solidFill>
                  <a:schemeClr val="accent2"/>
                </a:solidFill>
                <a:latin typeface="Georgia" panose="02040502050405020303" pitchFamily="18" charset="0"/>
              </a:rPr>
              <a:t>Art.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l) della legge delega: </a:t>
            </a:r>
            <a:r>
              <a:rPr lang="it-IT" i="1" dirty="0">
                <a:solidFill>
                  <a:schemeClr val="accent2"/>
                </a:solidFill>
                <a:latin typeface="Georgia" panose="02040502050405020303" pitchFamily="18" charset="0"/>
              </a:rPr>
              <a:t>«modificare l’articolo 603, comma 3-bis, del codice di procedura penale prevedendo che, nel caso di appello contro una sentenza di proscioglimento per motivi attinenti alla valutazione della prova dichiarativa, la rinnovazione dell’istruzione dibattimentale sia limitata ai soli casi di prove dichiarative assunte in udienza nel corso del giudizio di primo grado».</a:t>
            </a:r>
          </a:p>
          <a:p>
            <a:pPr algn="just"/>
            <a:endParaRPr lang="it-IT" dirty="0">
              <a:solidFill>
                <a:schemeClr val="accent2"/>
              </a:solidFill>
              <a:latin typeface="Georgia" panose="02040502050405020303" pitchFamily="18" charset="0"/>
            </a:endParaRPr>
          </a:p>
          <a:p>
            <a:pPr algn="just"/>
            <a:endParaRPr lang="it-IT"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96969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817241" y="1804737"/>
            <a:ext cx="9826654" cy="4724370"/>
          </a:xfrm>
          <a:prstGeom prst="rect">
            <a:avLst/>
          </a:prstGeom>
        </p:spPr>
        <p:txBody>
          <a:bodyPr wrap="square">
            <a:spAutoFit/>
          </a:bodyPr>
          <a:lstStyle/>
          <a:p>
            <a:pPr algn="just">
              <a:spcAft>
                <a:spcPts val="600"/>
              </a:spcAft>
            </a:pPr>
            <a:r>
              <a:rPr lang="it-IT" i="1" dirty="0">
                <a:latin typeface="Helvetica"/>
                <a:cs typeface="Helvetica"/>
              </a:rPr>
              <a:t>Art. 593 c.p.p. - Casi di appello.</a:t>
            </a:r>
          </a:p>
          <a:p>
            <a:pPr algn="just">
              <a:spcAft>
                <a:spcPts val="600"/>
              </a:spcAft>
            </a:pPr>
            <a:r>
              <a:rPr lang="it-IT" i="1" dirty="0">
                <a:latin typeface="Helvetica"/>
                <a:cs typeface="Helvetica"/>
              </a:rPr>
              <a:t>(Omissis)</a:t>
            </a:r>
          </a:p>
          <a:p>
            <a:pPr algn="just">
              <a:spcAft>
                <a:spcPts val="600"/>
              </a:spcAft>
            </a:pPr>
            <a:r>
              <a:rPr lang="it-IT" dirty="0">
                <a:latin typeface="Helvetica"/>
                <a:cs typeface="Helvetica"/>
              </a:rPr>
              <a:t>3. </a:t>
            </a:r>
            <a:r>
              <a:rPr lang="it-IT" strike="sngStrike" dirty="0">
                <a:latin typeface="Helvetica"/>
                <a:cs typeface="Helvetica"/>
              </a:rPr>
              <a:t>Sono in ogni caso inappellabili le sentenze di condanna per le quali è stata applicata la sola pena dell'ammenda e le sentenze di proscioglimento relative a contravvenzioni punite con la sola pena dell'ammenda o con pena alternativa</a:t>
            </a:r>
            <a:r>
              <a:rPr lang="it-IT" dirty="0">
                <a:latin typeface="Helvetica"/>
                <a:cs typeface="Helvetica"/>
              </a:rPr>
              <a:t>. Sono in ogni caso inappellabili le sentenze di condanna per le quali è stata applicata la sola pena dell'ammenda </a:t>
            </a:r>
            <a:r>
              <a:rPr lang="it-IT" b="1" dirty="0">
                <a:latin typeface="Helvetica"/>
                <a:cs typeface="Helvetica"/>
              </a:rPr>
              <a:t>o la pena sostitutiva del lavoro di pubblica utilità, nonché </a:t>
            </a:r>
            <a:r>
              <a:rPr lang="it-IT" dirty="0">
                <a:latin typeface="Helvetica"/>
                <a:cs typeface="Helvetica"/>
              </a:rPr>
              <a:t>le sentenze di proscioglimento relative </a:t>
            </a:r>
            <a:r>
              <a:rPr lang="it-IT" dirty="0" smtClean="0">
                <a:latin typeface="Helvetica"/>
                <a:cs typeface="Helvetica"/>
              </a:rPr>
              <a:t>a </a:t>
            </a:r>
            <a:r>
              <a:rPr lang="it-IT" strike="sngStrike" dirty="0" smtClean="0">
                <a:latin typeface="Helvetica"/>
                <a:cs typeface="Helvetica"/>
              </a:rPr>
              <a:t>contravvenzion</a:t>
            </a:r>
            <a:r>
              <a:rPr lang="it-IT" dirty="0" smtClean="0">
                <a:latin typeface="Helvetica"/>
                <a:cs typeface="Helvetica"/>
              </a:rPr>
              <a:t>i </a:t>
            </a:r>
            <a:r>
              <a:rPr lang="it-IT" b="1" dirty="0" smtClean="0">
                <a:latin typeface="Helvetica"/>
                <a:cs typeface="Helvetica"/>
              </a:rPr>
              <a:t>reati</a:t>
            </a:r>
            <a:r>
              <a:rPr lang="it-IT" dirty="0" smtClean="0">
                <a:latin typeface="Helvetica"/>
                <a:cs typeface="Helvetica"/>
              </a:rPr>
              <a:t> </a:t>
            </a:r>
            <a:r>
              <a:rPr lang="it-IT" dirty="0">
                <a:latin typeface="Helvetica"/>
                <a:cs typeface="Helvetica"/>
              </a:rPr>
              <a:t>puniti con la sola pena pecuniaria o con pena alternativa.</a:t>
            </a:r>
          </a:p>
          <a:p>
            <a:pPr algn="r">
              <a:spcAft>
                <a:spcPts val="600"/>
              </a:spcAft>
            </a:pPr>
            <a:r>
              <a:rPr lang="it-IT" sz="1400" b="1" u="sng" dirty="0">
                <a:latin typeface="Helvetica"/>
                <a:cs typeface="Helvetica"/>
              </a:rPr>
              <a:t>V. art. 34, co. 1, </a:t>
            </a:r>
            <a:r>
              <a:rPr lang="it-IT" sz="1400" b="1" u="sng" dirty="0" err="1">
                <a:latin typeface="Helvetica"/>
                <a:cs typeface="Helvetica"/>
              </a:rPr>
              <a:t>lett</a:t>
            </a:r>
            <a:r>
              <a:rPr lang="it-IT" sz="1400" b="1" u="sng" dirty="0">
                <a:latin typeface="Helvetica"/>
                <a:cs typeface="Helvetica"/>
              </a:rPr>
              <a:t>. a) </a:t>
            </a:r>
            <a:r>
              <a:rPr lang="it-IT" sz="1400" b="1" u="sng" dirty="0" err="1" smtClean="0">
                <a:latin typeface="Helvetica"/>
                <a:cs typeface="Helvetica"/>
              </a:rPr>
              <a:t>d.lgs</a:t>
            </a:r>
            <a:r>
              <a:rPr lang="it-IT" sz="1400" b="1" u="sng" dirty="0" smtClean="0">
                <a:latin typeface="Helvetica"/>
                <a:cs typeface="Helvetica"/>
              </a:rPr>
              <a:t> 150/2022</a:t>
            </a:r>
            <a:endParaRPr lang="it-IT" sz="1400" b="1" u="sng" dirty="0">
              <a:latin typeface="Helvetica"/>
              <a:cs typeface="Helvetica"/>
            </a:endParaRPr>
          </a:p>
          <a:p>
            <a:pPr algn="just">
              <a:spcAft>
                <a:spcPts val="600"/>
              </a:spcAft>
            </a:pPr>
            <a:endParaRPr lang="it-IT" i="1" dirty="0" smtClean="0">
              <a:latin typeface="Helvetica"/>
              <a:cs typeface="Helvetica"/>
            </a:endParaRPr>
          </a:p>
          <a:p>
            <a:pPr algn="just"/>
            <a:r>
              <a:rPr lang="it-IT" i="1" dirty="0" smtClean="0">
                <a:latin typeface="Helvetica"/>
                <a:cs typeface="Helvetica"/>
              </a:rPr>
              <a:t>Art. 428 c.p.p. - Impugnazione della sentenza di non luogo a procedere.</a:t>
            </a:r>
          </a:p>
          <a:p>
            <a:pPr algn="just"/>
            <a:r>
              <a:rPr lang="it-IT" i="1" dirty="0" smtClean="0">
                <a:latin typeface="Helvetica"/>
                <a:cs typeface="Helvetica"/>
              </a:rPr>
              <a:t>(Omissis)</a:t>
            </a:r>
          </a:p>
          <a:p>
            <a:pPr algn="just"/>
            <a:r>
              <a:rPr lang="it-IT" dirty="0" smtClean="0">
                <a:latin typeface="Helvetica"/>
                <a:cs typeface="Helvetica"/>
              </a:rPr>
              <a:t>3-quater. Sono inappellabili le sentenze di non luogo a procedere relative a </a:t>
            </a:r>
            <a:r>
              <a:rPr lang="it-IT" strike="sngStrike" dirty="0" smtClean="0">
                <a:latin typeface="Helvetica"/>
                <a:cs typeface="Helvetica"/>
              </a:rPr>
              <a:t>contravvenzioni punite</a:t>
            </a:r>
            <a:r>
              <a:rPr lang="it-IT" dirty="0" smtClean="0">
                <a:latin typeface="Helvetica"/>
                <a:cs typeface="Helvetica"/>
              </a:rPr>
              <a:t> </a:t>
            </a:r>
            <a:r>
              <a:rPr lang="it-IT" b="1" dirty="0" smtClean="0">
                <a:latin typeface="Helvetica"/>
                <a:cs typeface="Helvetica"/>
              </a:rPr>
              <a:t>reati puniti </a:t>
            </a:r>
            <a:r>
              <a:rPr lang="it-IT" dirty="0" smtClean="0">
                <a:latin typeface="Helvetica"/>
                <a:cs typeface="Helvetica"/>
              </a:rPr>
              <a:t>con la sola pena </a:t>
            </a:r>
            <a:r>
              <a:rPr lang="it-IT" strike="sngStrike" dirty="0" smtClean="0">
                <a:latin typeface="Helvetica"/>
                <a:cs typeface="Helvetica"/>
              </a:rPr>
              <a:t>dell'ammenda</a:t>
            </a:r>
            <a:r>
              <a:rPr lang="it-IT" dirty="0" smtClean="0">
                <a:latin typeface="Helvetica"/>
                <a:cs typeface="Helvetica"/>
              </a:rPr>
              <a:t> pecuniaria o con pena alternativa.</a:t>
            </a:r>
          </a:p>
          <a:p>
            <a:pPr algn="r"/>
            <a:r>
              <a:rPr lang="it-IT" sz="1400" b="1" u="sng" dirty="0" smtClean="0">
                <a:latin typeface="Helvetica"/>
                <a:cs typeface="Helvetica"/>
              </a:rPr>
              <a:t>V</a:t>
            </a:r>
            <a:r>
              <a:rPr lang="it-IT" sz="1400" b="1" u="sng" dirty="0">
                <a:latin typeface="Helvetica"/>
                <a:cs typeface="Helvetica"/>
              </a:rPr>
              <a:t>. art. </a:t>
            </a:r>
            <a:r>
              <a:rPr lang="it-IT" sz="1400" b="1" u="sng" dirty="0" smtClean="0">
                <a:latin typeface="Helvetica"/>
                <a:cs typeface="Helvetica"/>
              </a:rPr>
              <a:t>23, </a:t>
            </a:r>
            <a:r>
              <a:rPr lang="it-IT" sz="1400" b="1" u="sng" dirty="0">
                <a:latin typeface="Helvetica"/>
                <a:cs typeface="Helvetica"/>
              </a:rPr>
              <a:t>co. 1, </a:t>
            </a:r>
            <a:r>
              <a:rPr lang="it-IT" sz="1400" b="1" u="sng" dirty="0" err="1">
                <a:latin typeface="Helvetica"/>
                <a:cs typeface="Helvetica"/>
              </a:rPr>
              <a:t>lett</a:t>
            </a:r>
            <a:r>
              <a:rPr lang="it-IT" sz="1400" b="1" u="sng" dirty="0">
                <a:latin typeface="Helvetica"/>
                <a:cs typeface="Helvetica"/>
              </a:rPr>
              <a:t>. </a:t>
            </a:r>
            <a:r>
              <a:rPr lang="it-IT" sz="1400" b="1" u="sng" dirty="0" smtClean="0">
                <a:latin typeface="Helvetica"/>
                <a:cs typeface="Helvetica"/>
              </a:rPr>
              <a:t>m) </a:t>
            </a:r>
            <a:r>
              <a:rPr lang="it-IT" sz="1400" b="1" u="sng" dirty="0">
                <a:latin typeface="Helvetica"/>
                <a:cs typeface="Helvetica"/>
              </a:rPr>
              <a:t>d. </a:t>
            </a:r>
            <a:r>
              <a:rPr lang="it-IT" sz="1400" b="1" u="sng" dirty="0" err="1">
                <a:latin typeface="Helvetica"/>
                <a:cs typeface="Helvetica"/>
              </a:rPr>
              <a:t>lgs</a:t>
            </a:r>
            <a:r>
              <a:rPr lang="it-IT" sz="1400" b="1" u="sng" dirty="0">
                <a:latin typeface="Helvetica"/>
                <a:cs typeface="Helvetica"/>
              </a:rPr>
              <a:t>. 150/2022</a:t>
            </a:r>
          </a:p>
          <a:p>
            <a:endParaRPr lang="it-IT" sz="1400" i="1" dirty="0">
              <a:latin typeface="Helvetica"/>
              <a:cs typeface="Helvetica"/>
            </a:endParaRPr>
          </a:p>
        </p:txBody>
      </p:sp>
    </p:spTree>
    <p:extLst>
      <p:ext uri="{BB962C8B-B14F-4D97-AF65-F5344CB8AC3E}">
        <p14:creationId xmlns:p14="http://schemas.microsoft.com/office/powerpoint/2010/main" val="4972825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333397" y="487149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818104" y="748633"/>
            <a:ext cx="9732211" cy="3631764"/>
          </a:xfrm>
          <a:prstGeom prst="rect">
            <a:avLst/>
          </a:prstGeom>
        </p:spPr>
        <p:txBody>
          <a:bodyPr wrap="square">
            <a:spAutoFit/>
          </a:bodyPr>
          <a:lstStyle/>
          <a:p>
            <a:pPr algn="just"/>
            <a:r>
              <a:rPr lang="it-IT" i="1" dirty="0" smtClean="0">
                <a:latin typeface="Helvetica"/>
                <a:cs typeface="Helvetica"/>
              </a:rPr>
              <a:t>Art</a:t>
            </a:r>
            <a:r>
              <a:rPr lang="it-IT" i="1" dirty="0">
                <a:latin typeface="Helvetica"/>
                <a:cs typeface="Helvetica"/>
              </a:rPr>
              <a:t>. 603 c.p.p. - Rinnovazione dell’istruzione dibattimentale.</a:t>
            </a:r>
          </a:p>
          <a:p>
            <a:pPr algn="just"/>
            <a:r>
              <a:rPr lang="it-IT" i="1" dirty="0">
                <a:latin typeface="Helvetica"/>
                <a:cs typeface="Helvetica"/>
              </a:rPr>
              <a:t>(Omissis)</a:t>
            </a:r>
          </a:p>
          <a:p>
            <a:pPr algn="just"/>
            <a:r>
              <a:rPr lang="it-IT" dirty="0">
                <a:latin typeface="Helvetica"/>
                <a:cs typeface="Helvetica"/>
              </a:rPr>
              <a:t>3-bis. </a:t>
            </a:r>
            <a:r>
              <a:rPr lang="it-IT" strike="sngStrike" dirty="0">
                <a:latin typeface="Helvetica"/>
                <a:cs typeface="Helvetica"/>
              </a:rPr>
              <a:t>Nel caso di appello del pubblico ministero contro una sentenza di proscioglimento per motivi attinenti alla valutazione della prova dichiarativa, il giudice dispone la rinnovazione dell'istruzione dibattimentale</a:t>
            </a:r>
            <a:r>
              <a:rPr lang="it-IT" dirty="0">
                <a:latin typeface="Helvetica"/>
                <a:cs typeface="Helvetica"/>
              </a:rPr>
              <a:t>. </a:t>
            </a:r>
            <a:r>
              <a:rPr lang="it-IT" b="1" dirty="0">
                <a:latin typeface="Helvetica"/>
                <a:cs typeface="Helvetica"/>
              </a:rPr>
              <a:t>Nel caso di appello del pubblico ministero contro una sentenza di proscioglimento per motivi attinenti alla valutazione della prova dichiarativa, il giudice, ferme le disposizioni di cui ai commi da 1 a 3, dispone la rinnovazione dell'istruzione dibattimentale nei soli casi di prove dichiarative assunte in udienza nel corso del giudizio dibattimentale di primo grado o all’esito di integrazione probatoria disposta nel giudizio abbreviato a norma degli articoli 438, comma 5, e 441, comma 5.</a:t>
            </a:r>
          </a:p>
          <a:p>
            <a:pPr algn="just"/>
            <a:r>
              <a:rPr lang="it-IT" i="1" dirty="0">
                <a:latin typeface="Helvetica"/>
                <a:cs typeface="Helvetica"/>
              </a:rPr>
              <a:t>(Omissis)</a:t>
            </a:r>
          </a:p>
          <a:p>
            <a:pPr algn="r"/>
            <a:r>
              <a:rPr lang="it-IT" sz="1400" b="1" u="sng" dirty="0">
                <a:latin typeface="Helvetica"/>
                <a:cs typeface="Helvetica"/>
              </a:rPr>
              <a:t>V. art. 34, co. 1, </a:t>
            </a:r>
            <a:r>
              <a:rPr lang="it-IT" sz="1400" b="1" u="sng" dirty="0" err="1">
                <a:latin typeface="Helvetica"/>
                <a:cs typeface="Helvetica"/>
              </a:rPr>
              <a:t>lett</a:t>
            </a:r>
            <a:r>
              <a:rPr lang="it-IT" sz="1400" b="1" u="sng" dirty="0">
                <a:latin typeface="Helvetica"/>
                <a:cs typeface="Helvetica"/>
              </a:rPr>
              <a:t>. i) d. </a:t>
            </a:r>
            <a:r>
              <a:rPr lang="it-IT" sz="1400" b="1" u="sng" dirty="0" err="1">
                <a:latin typeface="Helvetica"/>
                <a:cs typeface="Helvetica"/>
              </a:rPr>
              <a:t>lgs</a:t>
            </a:r>
            <a:r>
              <a:rPr lang="it-IT" sz="1400" b="1" u="sng" dirty="0">
                <a:latin typeface="Helvetica"/>
                <a:cs typeface="Helvetica"/>
              </a:rPr>
              <a:t>. 150/2022</a:t>
            </a:r>
          </a:p>
        </p:txBody>
      </p:sp>
      <p:sp>
        <p:nvSpPr>
          <p:cNvPr id="2" name="CasellaDiTesto 1"/>
          <p:cNvSpPr txBox="1"/>
          <p:nvPr/>
        </p:nvSpPr>
        <p:spPr>
          <a:xfrm>
            <a:off x="3208421" y="4545264"/>
            <a:ext cx="8047790" cy="1754327"/>
          </a:xfrm>
          <a:prstGeom prst="rect">
            <a:avLst/>
          </a:prstGeom>
          <a:noFill/>
        </p:spPr>
        <p:txBody>
          <a:bodyPr wrap="square" rtlCol="0">
            <a:spAutoFit/>
          </a:bodyPr>
          <a:lstStyle/>
          <a:p>
            <a:endParaRPr lang="it-IT" dirty="0" smtClean="0"/>
          </a:p>
          <a:p>
            <a:pPr algn="just"/>
            <a:r>
              <a:rPr lang="it-IT" b="1" dirty="0" smtClean="0">
                <a:latin typeface="Helvetica"/>
                <a:cs typeface="Helvetica"/>
              </a:rPr>
              <a:t>Corte </a:t>
            </a:r>
            <a:r>
              <a:rPr lang="it-IT" b="1" dirty="0" err="1">
                <a:latin typeface="Helvetica"/>
                <a:cs typeface="Helvetica"/>
              </a:rPr>
              <a:t>e</a:t>
            </a:r>
            <a:r>
              <a:rPr lang="it-IT" b="1" dirty="0" err="1" smtClean="0">
                <a:latin typeface="Helvetica"/>
                <a:cs typeface="Helvetica"/>
              </a:rPr>
              <a:t>du</a:t>
            </a:r>
            <a:r>
              <a:rPr lang="it-IT" b="1" dirty="0">
                <a:latin typeface="Helvetica"/>
                <a:cs typeface="Helvetica"/>
              </a:rPr>
              <a:t>, sez. I, 25 marzo 2021, Di Martino e Molinari c. </a:t>
            </a:r>
            <a:r>
              <a:rPr lang="it-IT" b="1" dirty="0" smtClean="0">
                <a:latin typeface="Helvetica"/>
                <a:cs typeface="Helvetica"/>
              </a:rPr>
              <a:t>Italia </a:t>
            </a:r>
            <a:r>
              <a:rPr lang="it-IT" dirty="0" smtClean="0">
                <a:latin typeface="Helvetica"/>
                <a:cs typeface="Helvetica"/>
              </a:rPr>
              <a:t>ha </a:t>
            </a:r>
            <a:r>
              <a:rPr lang="it-IT" dirty="0">
                <a:latin typeface="Helvetica"/>
                <a:cs typeface="Helvetica"/>
              </a:rPr>
              <a:t>escluso che la mancata rinnovazione in appello, in caso di prova assunta in sede di abbreviato, fosse tale da dar luogo a una violazione dell’art. 6 CEDU, avendo le parti rinunciato volontariamente alla citazione e all’esame orale dei testimoni, accettando di essere giudicati sulla base degli atti di indagine.</a:t>
            </a:r>
          </a:p>
        </p:txBody>
      </p:sp>
      <p:sp>
        <p:nvSpPr>
          <p:cNvPr id="8" name="Freccia angolare in su 7"/>
          <p:cNvSpPr/>
          <p:nvPr/>
        </p:nvSpPr>
        <p:spPr>
          <a:xfrm rot="5400000">
            <a:off x="2128520" y="4561573"/>
            <a:ext cx="822960" cy="822960"/>
          </a:xfrm>
          <a:prstGeom prst="bentUp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2855739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78C2C4F-8DDB-429A-8D40-D307BB712372}"/>
              </a:ext>
            </a:extLst>
          </p:cNvPr>
          <p:cNvSpPr>
            <a:spLocks noGrp="1"/>
          </p:cNvSpPr>
          <p:nvPr>
            <p:ph type="ctrTitle"/>
          </p:nvPr>
        </p:nvSpPr>
        <p:spPr>
          <a:xfrm>
            <a:off x="2968486" y="1243263"/>
            <a:ext cx="7308693" cy="2268344"/>
          </a:xfrm>
        </p:spPr>
        <p:txBody>
          <a:bodyPr>
            <a:normAutofit/>
          </a:bodyPr>
          <a:lstStyle/>
          <a:p>
            <a:pPr algn="just"/>
            <a:r>
              <a:rPr lang="it-IT" sz="3600" dirty="0">
                <a:solidFill>
                  <a:prstClr val="black"/>
                </a:solidFill>
                <a:latin typeface="Georgia" panose="02040502050405020303" pitchFamily="18" charset="0"/>
              </a:rPr>
              <a:t>3</a:t>
            </a:r>
            <a:r>
              <a:rPr lang="it-IT" sz="3600" dirty="0" smtClean="0">
                <a:solidFill>
                  <a:prstClr val="black"/>
                </a:solidFill>
                <a:latin typeface="Georgia" panose="02040502050405020303" pitchFamily="18" charset="0"/>
              </a:rPr>
              <a:t>. AZIONE CIVILE</a:t>
            </a:r>
            <a:br>
              <a:rPr lang="it-IT" sz="3600" dirty="0" smtClean="0">
                <a:solidFill>
                  <a:prstClr val="black"/>
                </a:solidFill>
                <a:latin typeface="Georgia" panose="02040502050405020303" pitchFamily="18" charset="0"/>
              </a:rPr>
            </a:br>
            <a:endParaRPr lang="it-IT" sz="3600" dirty="0">
              <a:latin typeface="Georgia" panose="02040502050405020303" pitchFamily="18" charset="0"/>
            </a:endParaRPr>
          </a:p>
        </p:txBody>
      </p:sp>
    </p:spTree>
    <p:extLst>
      <p:ext uri="{BB962C8B-B14F-4D97-AF65-F5344CB8AC3E}">
        <p14:creationId xmlns:p14="http://schemas.microsoft.com/office/powerpoint/2010/main" val="436663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34518" y="914379"/>
            <a:ext cx="9506730" cy="1135326"/>
          </a:xfrm>
          <a:solidFill>
            <a:srgbClr val="FFC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pPr algn="ct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dirty="0">
                <a:solidFill>
                  <a:schemeClr val="tx1"/>
                </a:solidFill>
                <a:latin typeface="Georgia" panose="02040502050405020303" pitchFamily="18" charset="0"/>
                <a:ea typeface="+mn-ea"/>
                <a:cs typeface="+mn-cs"/>
              </a:rPr>
              <a:t>A</a:t>
            </a:r>
            <a:r>
              <a:rPr lang="it-IT" sz="2400" b="1" dirty="0" smtClean="0">
                <a:solidFill>
                  <a:schemeClr val="tx1"/>
                </a:solidFill>
                <a:latin typeface="Georgia" panose="02040502050405020303" pitchFamily="18" charset="0"/>
                <a:ea typeface="+mn-ea"/>
                <a:cs typeface="+mn-cs"/>
              </a:rPr>
              <a:t>mbiti </a:t>
            </a:r>
            <a:r>
              <a:rPr lang="it-IT" sz="2400" b="1" dirty="0">
                <a:solidFill>
                  <a:schemeClr val="tx1"/>
                </a:solidFill>
                <a:latin typeface="Georgia" panose="02040502050405020303" pitchFamily="18" charset="0"/>
                <a:ea typeface="+mn-ea"/>
                <a:cs typeface="+mn-cs"/>
              </a:rPr>
              <a:t>di intervento</a:t>
            </a: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endParaRPr lang="it-IT" sz="2400" b="1" i="1" dirty="0">
              <a:solidFill>
                <a:schemeClr val="tx1"/>
              </a:solidFill>
              <a:latin typeface="Georgia" panose="02040502050405020303" pitchFamily="18" charset="0"/>
              <a:ea typeface="+mn-ea"/>
              <a:cs typeface="+mn-cs"/>
            </a:endParaRPr>
          </a:p>
        </p:txBody>
      </p:sp>
      <p:sp>
        <p:nvSpPr>
          <p:cNvPr id="5" name="CasellaDiTesto 4">
            <a:extLst>
              <a:ext uri="{FF2B5EF4-FFF2-40B4-BE49-F238E27FC236}">
                <a16:creationId xmlns="" xmlns:a16="http://schemas.microsoft.com/office/drawing/2014/main" id="{AF9906C2-D3CD-4EE0-95CC-858B9A86286A}"/>
              </a:ext>
            </a:extLst>
          </p:cNvPr>
          <p:cNvSpPr txBox="1"/>
          <p:nvPr/>
        </p:nvSpPr>
        <p:spPr>
          <a:xfrm>
            <a:off x="1835115" y="2942547"/>
            <a:ext cx="9949343" cy="2280624"/>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 Decisione </a:t>
            </a:r>
            <a:r>
              <a:rPr lang="it-IT" b="1" i="1" dirty="0">
                <a:latin typeface="Georgia" panose="02040502050405020303" pitchFamily="18" charset="0"/>
                <a:ea typeface="Calibri" panose="020F0502020204030204" pitchFamily="34" charset="0"/>
                <a:cs typeface="Times New Roman" panose="02020603050405020304" pitchFamily="18" charset="0"/>
              </a:rPr>
              <a:t>sugli effetti civili nel </a:t>
            </a:r>
            <a:r>
              <a:rPr lang="it-IT" b="1" i="1" dirty="0" smtClean="0">
                <a:latin typeface="Georgia" panose="02040502050405020303" pitchFamily="18" charset="0"/>
                <a:ea typeface="Calibri" panose="020F0502020204030204" pitchFamily="34" charset="0"/>
                <a:cs typeface="Times New Roman" panose="02020603050405020304" pitchFamily="18" charset="0"/>
              </a:rPr>
              <a:t>caso di [</a:t>
            </a:r>
            <a:r>
              <a:rPr lang="is-IS" b="1" i="1" dirty="0" smtClean="0">
                <a:latin typeface="Georgia" panose="02040502050405020303" pitchFamily="18" charset="0"/>
                <a:ea typeface="Calibri" panose="020F0502020204030204" pitchFamily="34" charset="0"/>
                <a:cs typeface="Times New Roman" panose="02020603050405020304" pitchFamily="18" charset="0"/>
              </a:rPr>
              <a:t>…]</a:t>
            </a:r>
            <a:r>
              <a:rPr lang="it-IT" b="1" i="1" dirty="0" smtClean="0">
                <a:latin typeface="Georgia" panose="02040502050405020303" pitchFamily="18" charset="0"/>
                <a:ea typeface="Calibri" panose="020F0502020204030204" pitchFamily="34" charset="0"/>
                <a:cs typeface="Times New Roman" panose="02020603050405020304" pitchFamily="18" charset="0"/>
              </a:rPr>
              <a:t> </a:t>
            </a:r>
            <a:r>
              <a:rPr lang="it-IT" b="1" i="1" dirty="0">
                <a:latin typeface="Georgia" panose="02040502050405020303" pitchFamily="18" charset="0"/>
                <a:ea typeface="Calibri" panose="020F0502020204030204" pitchFamily="34" charset="0"/>
                <a:cs typeface="Times New Roman" panose="02020603050405020304" pitchFamily="18" charset="0"/>
              </a:rPr>
              <a:t>improcedibilità per superamento dei termini di durata massima del giudizio di impugnazione.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578 </a:t>
            </a:r>
            <a:r>
              <a:rPr lang="it-IT" sz="1800" b="1" dirty="0">
                <a:effectLst/>
                <a:latin typeface="Georgia" panose="02040502050405020303" pitchFamily="18" charset="0"/>
                <a:ea typeface="Calibri" panose="020F0502020204030204" pitchFamily="34" charset="0"/>
                <a:cs typeface="Times New Roman" panose="02020603050405020304" pitchFamily="18" charset="0"/>
              </a:rPr>
              <a:t>c.p.p.)</a:t>
            </a:r>
            <a:endParaRPr lang="it-IT" b="1" i="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i="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Impugnazione per i soli interessi civili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(artt. 573 c.p.p</a:t>
            </a:r>
            <a:r>
              <a:rPr lang="it-IT" sz="1800" b="1" dirty="0">
                <a:effectLst/>
                <a:latin typeface="Georgia" panose="02040502050405020303" pitchFamily="18" charset="0"/>
                <a:ea typeface="Calibri" panose="020F0502020204030204" pitchFamily="34" charset="0"/>
                <a:cs typeface="Times New Roman" panose="02020603050405020304" pitchFamily="18" charset="0"/>
              </a:rPr>
              <a:t>.)</a:t>
            </a:r>
            <a:endParaRPr lang="it-IT" b="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Formalità di costituzione di parte civile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78  </a:t>
            </a:r>
            <a:r>
              <a:rPr lang="it-IT" sz="1800" b="1" dirty="0">
                <a:effectLst/>
                <a:latin typeface="Georgia" panose="02040502050405020303" pitchFamily="18" charset="0"/>
                <a:ea typeface="Calibri" panose="020F0502020204030204" pitchFamily="34" charset="0"/>
                <a:cs typeface="Times New Roman" panose="02020603050405020304" pitchFamily="18" charset="0"/>
              </a:rPr>
              <a:t>c.p.p.)</a:t>
            </a:r>
            <a:endParaRPr lang="it-IT" sz="1800" b="1" i="1" dirty="0">
              <a:effectLst/>
              <a:latin typeface="Georgia" panose="02040502050405020303" pitchFamily="18"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58884076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78C2C4F-8DDB-429A-8D40-D307BB712372}"/>
              </a:ext>
            </a:extLst>
          </p:cNvPr>
          <p:cNvSpPr>
            <a:spLocks noGrp="1"/>
          </p:cNvSpPr>
          <p:nvPr>
            <p:ph type="ctrTitle"/>
          </p:nvPr>
        </p:nvSpPr>
        <p:spPr>
          <a:xfrm>
            <a:off x="1323474" y="1243263"/>
            <a:ext cx="9531685" cy="2268344"/>
          </a:xfrm>
        </p:spPr>
        <p:txBody>
          <a:bodyPr>
            <a:normAutofit/>
          </a:bodyPr>
          <a:lstStyle/>
          <a:p>
            <a:pPr algn="just"/>
            <a:r>
              <a:rPr lang="it-IT" sz="4400" dirty="0" smtClean="0">
                <a:solidFill>
                  <a:prstClr val="black"/>
                </a:solidFill>
                <a:latin typeface="Georgia" panose="02040502050405020303" pitchFamily="18" charset="0"/>
              </a:rPr>
              <a:t>1. </a:t>
            </a:r>
            <a:r>
              <a:rPr lang="it-IT" sz="3600" dirty="0" smtClean="0">
                <a:solidFill>
                  <a:prstClr val="black"/>
                </a:solidFill>
                <a:latin typeface="Georgia" panose="02040502050405020303" pitchFamily="18" charset="0"/>
              </a:rPr>
              <a:t>FORMA, MODALITA’ E TERMINI DI</a:t>
            </a:r>
            <a:br>
              <a:rPr lang="it-IT" sz="3600" dirty="0" smtClean="0">
                <a:solidFill>
                  <a:prstClr val="black"/>
                </a:solidFill>
                <a:latin typeface="Georgia" panose="02040502050405020303" pitchFamily="18" charset="0"/>
              </a:rPr>
            </a:br>
            <a:r>
              <a:rPr lang="it-IT" sz="3600" dirty="0" smtClean="0">
                <a:solidFill>
                  <a:prstClr val="black"/>
                </a:solidFill>
                <a:latin typeface="Georgia" panose="02040502050405020303" pitchFamily="18" charset="0"/>
              </a:rPr>
              <a:t>PRESENTAZIONE DELLA IMPUGNAZIONE </a:t>
            </a:r>
            <a:r>
              <a:rPr lang="it-IT" sz="3600" dirty="0">
                <a:solidFill>
                  <a:prstClr val="black"/>
                </a:solidFill>
                <a:latin typeface="Georgia" panose="02040502050405020303" pitchFamily="18" charset="0"/>
              </a:rPr>
              <a:t/>
            </a:r>
            <a:br>
              <a:rPr lang="it-IT" sz="3600" dirty="0">
                <a:solidFill>
                  <a:prstClr val="black"/>
                </a:solidFill>
                <a:latin typeface="Georgia" panose="02040502050405020303" pitchFamily="18" charset="0"/>
              </a:rPr>
            </a:br>
            <a:endParaRPr lang="it-IT" sz="3600" dirty="0">
              <a:latin typeface="Georgia" panose="02040502050405020303" pitchFamily="18" charset="0"/>
            </a:endParaRPr>
          </a:p>
        </p:txBody>
      </p:sp>
    </p:spTree>
    <p:extLst>
      <p:ext uri="{BB962C8B-B14F-4D97-AF65-F5344CB8AC3E}">
        <p14:creationId xmlns:p14="http://schemas.microsoft.com/office/powerpoint/2010/main" val="1771265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11" name="Rettangolo 10"/>
          <p:cNvSpPr/>
          <p:nvPr/>
        </p:nvSpPr>
        <p:spPr>
          <a:xfrm>
            <a:off x="1490385" y="2552717"/>
            <a:ext cx="10445658" cy="1200329"/>
          </a:xfrm>
          <a:prstGeom prst="rect">
            <a:avLst/>
          </a:prstGeom>
          <a:noFill/>
        </p:spPr>
        <p:txBody>
          <a:bodyPr wrap="square">
            <a:spAutoFit/>
          </a:bodyPr>
          <a:lstStyle/>
          <a:p>
            <a:pPr algn="just"/>
            <a:endParaRPr lang="it-IT" b="1" dirty="0" smtClean="0">
              <a:solidFill>
                <a:schemeClr val="accent2"/>
              </a:solidFill>
              <a:latin typeface="Georgia" panose="02040502050405020303" pitchFamily="18" charset="0"/>
            </a:endParaRPr>
          </a:p>
          <a:p>
            <a:pPr algn="just"/>
            <a:endParaRPr lang="it-IT" b="1"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 xmlns:a16="http://schemas.microsoft.com/office/drawing/2014/main" id="{AF9906C2-D3CD-4EE0-95CC-858B9A86286A}"/>
              </a:ext>
            </a:extLst>
          </p:cNvPr>
          <p:cNvSpPr txBox="1"/>
          <p:nvPr/>
        </p:nvSpPr>
        <p:spPr>
          <a:xfrm>
            <a:off x="1295987" y="427613"/>
            <a:ext cx="10682118" cy="828688"/>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just">
              <a:lnSpc>
                <a:spcPct val="115000"/>
              </a:lnSpc>
            </a:pPr>
            <a:r>
              <a:rPr lang="it-IT" sz="2400" b="1" i="1" dirty="0" smtClean="0">
                <a:latin typeface="Georgia" panose="02040502050405020303" pitchFamily="18" charset="0"/>
                <a:ea typeface="Calibri" panose="020F0502020204030204" pitchFamily="34" charset="0"/>
                <a:cs typeface="Times New Roman" panose="02020603050405020304" pitchFamily="18" charset="0"/>
              </a:rPr>
              <a:t>Azione civile: criteri di delega</a:t>
            </a:r>
            <a:endParaRPr lang="it-IT" sz="2400" b="1" i="1"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dirty="0"/>
          </a:p>
        </p:txBody>
      </p:sp>
      <p:sp>
        <p:nvSpPr>
          <p:cNvPr id="6" name="Rettangolo 5"/>
          <p:cNvSpPr/>
          <p:nvPr/>
        </p:nvSpPr>
        <p:spPr>
          <a:xfrm>
            <a:off x="1671824" y="1969611"/>
            <a:ext cx="10292913" cy="2862323"/>
          </a:xfrm>
          <a:prstGeom prst="rect">
            <a:avLst/>
          </a:prstGeom>
          <a:noFill/>
        </p:spPr>
        <p:txBody>
          <a:bodyPr wrap="square">
            <a:spAutoFit/>
          </a:bodyPr>
          <a:lstStyle/>
          <a:p>
            <a:pPr algn="just"/>
            <a:endParaRPr lang="it-IT" b="1" dirty="0" smtClean="0">
              <a:solidFill>
                <a:schemeClr val="accent2"/>
              </a:solidFill>
              <a:latin typeface="Georgia" panose="02040502050405020303" pitchFamily="18" charset="0"/>
            </a:endParaRPr>
          </a:p>
          <a:p>
            <a:pPr algn="just"/>
            <a:r>
              <a:rPr lang="it-IT" b="1" dirty="0" smtClean="0">
                <a:solidFill>
                  <a:schemeClr val="accent2"/>
                </a:solidFill>
                <a:latin typeface="Georgia" panose="02040502050405020303" pitchFamily="18" charset="0"/>
              </a:rPr>
              <a:t>Art</a:t>
            </a:r>
            <a:r>
              <a:rPr lang="it-IT" b="1" dirty="0">
                <a:solidFill>
                  <a:schemeClr val="accent2"/>
                </a:solidFill>
                <a:latin typeface="Georgia" panose="02040502050405020303" pitchFamily="18" charset="0"/>
              </a:rPr>
              <a: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d) della legge delega: </a:t>
            </a:r>
            <a:r>
              <a:rPr lang="it-IT" dirty="0">
                <a:solidFill>
                  <a:schemeClr val="accent2"/>
                </a:solidFill>
                <a:latin typeface="Georgia" panose="02040502050405020303" pitchFamily="18" charset="0"/>
              </a:rPr>
              <a:t>«</a:t>
            </a:r>
            <a:r>
              <a:rPr lang="it-IT" i="1" dirty="0">
                <a:solidFill>
                  <a:schemeClr val="accent2"/>
                </a:solidFill>
                <a:latin typeface="Georgia" panose="02040502050405020303" pitchFamily="18" charset="0"/>
              </a:rPr>
              <a:t>disciplinare i rapporti tra l’improcedibilità dell’azione penale per superamento dei termini di durata massima del giudizio di impugnazione e l’azione civile esercitata nel processo penale, nonché i rapporti tra la medesima improcedibilità dell’azione penale e la confisca disposta con la sentenza impugnata; adeguare conseguentemente la disciplina delle impugnazioni per i soli interessi civili, assicurando una regolamentazione coerente della materia».</a:t>
            </a:r>
          </a:p>
          <a:p>
            <a:pPr algn="just"/>
            <a:endParaRPr lang="it-IT"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31860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3663" y="330005"/>
            <a:ext cx="8716758" cy="672627"/>
          </a:xfrm>
        </p:spPr>
        <p:txBody>
          <a:bodyPr/>
          <a:lstStyle/>
          <a:p>
            <a:pPr algn="ctr"/>
            <a:r>
              <a:rPr lang="it-IT" b="1" dirty="0" smtClean="0">
                <a:solidFill>
                  <a:srgbClr val="FF0000"/>
                </a:solidFill>
                <a:latin typeface="Georgia"/>
                <a:ea typeface="Helvetica"/>
                <a:cs typeface="Georgia"/>
              </a:rPr>
              <a:t>PROBLEMA</a:t>
            </a:r>
            <a:endParaRPr lang="it-IT" dirty="0"/>
          </a:p>
        </p:txBody>
      </p:sp>
      <p:sp>
        <p:nvSpPr>
          <p:cNvPr id="3" name="Segnaposto contenuto 2"/>
          <p:cNvSpPr>
            <a:spLocks noGrp="1"/>
          </p:cNvSpPr>
          <p:nvPr>
            <p:ph idx="1"/>
          </p:nvPr>
        </p:nvSpPr>
        <p:spPr>
          <a:xfrm>
            <a:off x="1376947" y="1056105"/>
            <a:ext cx="10200106" cy="5507790"/>
          </a:xfrm>
        </p:spPr>
        <p:txBody>
          <a:bodyPr>
            <a:normAutofit/>
          </a:bodyPr>
          <a:lstStyle/>
          <a:p>
            <a:pPr marL="0" indent="0" algn="just">
              <a:buNone/>
            </a:pPr>
            <a:endParaRPr lang="it-IT" b="1" dirty="0">
              <a:solidFill>
                <a:srgbClr val="000000"/>
              </a:solidFill>
              <a:latin typeface="Georgia"/>
              <a:ea typeface="Helvetica"/>
              <a:cs typeface="Georgia"/>
            </a:endParaRPr>
          </a:p>
          <a:p>
            <a:pPr marL="0" indent="0" algn="just">
              <a:buNone/>
            </a:pPr>
            <a:r>
              <a:rPr lang="it-IT" dirty="0" smtClean="0">
                <a:solidFill>
                  <a:srgbClr val="000000"/>
                </a:solidFill>
                <a:latin typeface="Georgia"/>
                <a:ea typeface="Helvetica"/>
                <a:cs typeface="Georgia"/>
              </a:rPr>
              <a:t>Art. 578, comma 1-bis, c.p.p. (</a:t>
            </a:r>
            <a:r>
              <a:rPr lang="it-IT" i="1" dirty="0" smtClean="0">
                <a:solidFill>
                  <a:srgbClr val="000000"/>
                </a:solidFill>
                <a:latin typeface="Georgia"/>
                <a:ea typeface="Helvetica"/>
                <a:cs typeface="Georgia"/>
              </a:rPr>
              <a:t>introdotto da art. 2, co. 2, </a:t>
            </a:r>
            <a:r>
              <a:rPr lang="it-IT" i="1" dirty="0" err="1" smtClean="0">
                <a:solidFill>
                  <a:srgbClr val="000000"/>
                </a:solidFill>
                <a:latin typeface="Georgia"/>
                <a:ea typeface="Helvetica"/>
                <a:cs typeface="Georgia"/>
              </a:rPr>
              <a:t>lett</a:t>
            </a:r>
            <a:r>
              <a:rPr lang="it-IT" i="1" dirty="0" smtClean="0">
                <a:solidFill>
                  <a:srgbClr val="000000"/>
                </a:solidFill>
                <a:latin typeface="Georgia"/>
                <a:ea typeface="Helvetica"/>
                <a:cs typeface="Georgia"/>
              </a:rPr>
              <a:t>. b), n. 2 l. 134/</a:t>
            </a:r>
            <a:r>
              <a:rPr lang="it-IT" i="1" dirty="0">
                <a:solidFill>
                  <a:srgbClr val="000000"/>
                </a:solidFill>
                <a:latin typeface="Georgia"/>
                <a:ea typeface="Helvetica"/>
                <a:cs typeface="Georgia"/>
              </a:rPr>
              <a:t>2021</a:t>
            </a:r>
            <a:r>
              <a:rPr lang="it-IT" dirty="0">
                <a:solidFill>
                  <a:srgbClr val="000000"/>
                </a:solidFill>
                <a:latin typeface="Georgia"/>
                <a:ea typeface="Helvetica"/>
                <a:cs typeface="Georgia"/>
              </a:rPr>
              <a:t>): </a:t>
            </a:r>
            <a:endParaRPr lang="it-IT" dirty="0" smtClean="0">
              <a:solidFill>
                <a:srgbClr val="000000"/>
              </a:solidFill>
              <a:latin typeface="Georgia"/>
              <a:ea typeface="Helvetica"/>
              <a:cs typeface="Georgia"/>
            </a:endParaRPr>
          </a:p>
          <a:p>
            <a:pPr marL="0" indent="0" algn="just">
              <a:buNone/>
            </a:pPr>
            <a:r>
              <a:rPr lang="it-IT" dirty="0" smtClean="0">
                <a:solidFill>
                  <a:srgbClr val="000000"/>
                </a:solidFill>
                <a:latin typeface="Georgia"/>
                <a:ea typeface="Helvetica"/>
                <a:cs typeface="Georgia"/>
              </a:rPr>
              <a:t>1</a:t>
            </a:r>
            <a:r>
              <a:rPr lang="it-IT" dirty="0">
                <a:solidFill>
                  <a:srgbClr val="000000"/>
                </a:solidFill>
                <a:latin typeface="Georgia"/>
                <a:ea typeface="Helvetica"/>
                <a:cs typeface="Georgia"/>
              </a:rPr>
              <a:t>-bis. Quando nei confronti dell'imputato </a:t>
            </a:r>
            <a:r>
              <a:rPr lang="it-IT" b="1" dirty="0">
                <a:solidFill>
                  <a:srgbClr val="000000"/>
                </a:solidFill>
                <a:latin typeface="Georgia"/>
                <a:ea typeface="Helvetica"/>
                <a:cs typeface="Georgia"/>
              </a:rPr>
              <a:t>è stata pronunciata condanna, anche generica, alle restituzioni o al risarcimento dei danni cagionati dal reato, a favore della parte civile</a:t>
            </a:r>
            <a:r>
              <a:rPr lang="it-IT" dirty="0">
                <a:solidFill>
                  <a:srgbClr val="000000"/>
                </a:solidFill>
                <a:latin typeface="Georgia"/>
                <a:ea typeface="Helvetica"/>
                <a:cs typeface="Georgia"/>
              </a:rPr>
              <a:t>, il giudice di appello e la Corte di cassazione, nel dichiarare improcedibile l'azione penale per il superamento dei termini di cui ai commi 1 e 2 dell'articolo </a:t>
            </a:r>
            <a:r>
              <a:rPr lang="it-IT" dirty="0" smtClean="0">
                <a:solidFill>
                  <a:srgbClr val="000000"/>
                </a:solidFill>
                <a:latin typeface="Georgia"/>
                <a:ea typeface="Helvetica"/>
                <a:cs typeface="Georgia"/>
              </a:rPr>
              <a:t>344-</a:t>
            </a:r>
            <a:r>
              <a:rPr lang="it-IT" i="1" dirty="0" smtClean="0">
                <a:solidFill>
                  <a:srgbClr val="000000"/>
                </a:solidFill>
                <a:latin typeface="Georgia"/>
                <a:ea typeface="Helvetica"/>
                <a:cs typeface="Georgia"/>
              </a:rPr>
              <a:t>bis</a:t>
            </a:r>
            <a:r>
              <a:rPr lang="it-IT" dirty="0">
                <a:solidFill>
                  <a:srgbClr val="000000"/>
                </a:solidFill>
                <a:latin typeface="Georgia"/>
                <a:ea typeface="Helvetica"/>
                <a:cs typeface="Georgia"/>
              </a:rPr>
              <a:t>, rinviano per la prosecuzione al giudice civile competente per valore in grado di appello, che decide valutando le prove acquisite nel processo penale</a:t>
            </a:r>
          </a:p>
          <a:p>
            <a:pPr marL="0" indent="0" algn="ctr">
              <a:buNone/>
            </a:pPr>
            <a:r>
              <a:rPr lang="it-IT" b="1" dirty="0" smtClean="0">
                <a:solidFill>
                  <a:srgbClr val="000000"/>
                </a:solidFill>
                <a:latin typeface="Wingdings"/>
                <a:ea typeface="Wingdings"/>
                <a:cs typeface="Wingdings"/>
                <a:sym typeface="Wingdings"/>
              </a:rPr>
              <a:t></a:t>
            </a:r>
            <a:endParaRPr lang="it-IT" b="1" dirty="0">
              <a:solidFill>
                <a:srgbClr val="000000"/>
              </a:solidFill>
              <a:latin typeface="Georgia"/>
              <a:ea typeface="Helvetica"/>
              <a:cs typeface="Georgia"/>
              <a:sym typeface="Wingdings"/>
            </a:endParaRPr>
          </a:p>
          <a:p>
            <a:pPr marL="0" indent="0" algn="ctr">
              <a:buNone/>
            </a:pPr>
            <a:r>
              <a:rPr lang="it-IT" b="1" dirty="0" smtClean="0">
                <a:solidFill>
                  <a:srgbClr val="000000"/>
                </a:solidFill>
                <a:latin typeface="Georgia"/>
                <a:ea typeface="Times New Roman"/>
                <a:cs typeface="Georgia"/>
              </a:rPr>
              <a:t>SOLUZIONE INCOMPLETA</a:t>
            </a:r>
          </a:p>
          <a:p>
            <a:pPr marL="0" indent="0" algn="just">
              <a:buNone/>
            </a:pPr>
            <a:r>
              <a:rPr lang="it-IT" dirty="0" smtClean="0">
                <a:solidFill>
                  <a:srgbClr val="000000"/>
                </a:solidFill>
                <a:latin typeface="Georgia"/>
                <a:ea typeface="Times New Roman"/>
                <a:cs typeface="Georgia"/>
              </a:rPr>
              <a:t>non contempla i casi di </a:t>
            </a:r>
            <a:r>
              <a:rPr lang="it-IT" dirty="0">
                <a:solidFill>
                  <a:srgbClr val="000000"/>
                </a:solidFill>
                <a:latin typeface="Georgia"/>
                <a:ea typeface="Times New Roman"/>
                <a:cs typeface="Georgia"/>
              </a:rPr>
              <a:t>impugnazione </a:t>
            </a:r>
            <a:r>
              <a:rPr lang="it-IT" dirty="0" smtClean="0">
                <a:solidFill>
                  <a:srgbClr val="000000"/>
                </a:solidFill>
                <a:latin typeface="Georgia"/>
                <a:ea typeface="Times New Roman"/>
                <a:cs typeface="Georgia"/>
              </a:rPr>
              <a:t>della </a:t>
            </a:r>
            <a:r>
              <a:rPr lang="it-IT" b="1" dirty="0" smtClean="0">
                <a:solidFill>
                  <a:srgbClr val="000000"/>
                </a:solidFill>
                <a:latin typeface="Georgia"/>
                <a:ea typeface="Times New Roman"/>
                <a:cs typeface="Georgia"/>
              </a:rPr>
              <a:t>sentenza di proscioglimento </a:t>
            </a:r>
            <a:r>
              <a:rPr lang="it-IT" dirty="0" smtClean="0">
                <a:solidFill>
                  <a:srgbClr val="000000"/>
                </a:solidFill>
                <a:latin typeface="Georgia"/>
                <a:ea typeface="Times New Roman"/>
                <a:cs typeface="Georgia"/>
              </a:rPr>
              <a:t>ai soli effetti della responsabilità civile (proposta </a:t>
            </a:r>
            <a:r>
              <a:rPr lang="it-IT" dirty="0">
                <a:solidFill>
                  <a:srgbClr val="000000"/>
                </a:solidFill>
                <a:latin typeface="Georgia"/>
                <a:ea typeface="Times New Roman"/>
                <a:cs typeface="Georgia"/>
              </a:rPr>
              <a:t>dalla sola parte civile o dal solo </a:t>
            </a:r>
            <a:r>
              <a:rPr lang="it-IT" dirty="0" smtClean="0">
                <a:solidFill>
                  <a:srgbClr val="000000"/>
                </a:solidFill>
                <a:latin typeface="Georgia"/>
                <a:ea typeface="Times New Roman"/>
                <a:cs typeface="Georgia"/>
              </a:rPr>
              <a:t>querelante: art</a:t>
            </a:r>
            <a:r>
              <a:rPr lang="it-IT" dirty="0">
                <a:solidFill>
                  <a:srgbClr val="000000"/>
                </a:solidFill>
                <a:latin typeface="Georgia"/>
                <a:ea typeface="Times New Roman"/>
                <a:cs typeface="Georgia"/>
              </a:rPr>
              <a:t>. 576 c.p.p</a:t>
            </a:r>
            <a:r>
              <a:rPr lang="it-IT" dirty="0" smtClean="0">
                <a:solidFill>
                  <a:srgbClr val="000000"/>
                </a:solidFill>
                <a:latin typeface="Georgia"/>
                <a:ea typeface="Times New Roman"/>
                <a:cs typeface="Georgia"/>
              </a:rPr>
              <a:t>.), né tutti i casi di </a:t>
            </a:r>
            <a:r>
              <a:rPr lang="it-IT" b="1" dirty="0" smtClean="0">
                <a:solidFill>
                  <a:srgbClr val="000000"/>
                </a:solidFill>
                <a:latin typeface="Georgia"/>
                <a:ea typeface="Times New Roman"/>
                <a:cs typeface="Georgia"/>
              </a:rPr>
              <a:t>impugnazione per i soli interessi civili </a:t>
            </a:r>
            <a:r>
              <a:rPr lang="it-IT" dirty="0" smtClean="0">
                <a:solidFill>
                  <a:srgbClr val="000000"/>
                </a:solidFill>
                <a:latin typeface="Georgia"/>
                <a:ea typeface="Times New Roman"/>
                <a:cs typeface="Georgia"/>
              </a:rPr>
              <a:t>(proponibile anche dall’imputato </a:t>
            </a:r>
            <a:r>
              <a:rPr lang="it-IT" dirty="0">
                <a:solidFill>
                  <a:srgbClr val="000000"/>
                </a:solidFill>
                <a:latin typeface="Georgia"/>
                <a:ea typeface="Times New Roman"/>
                <a:cs typeface="Georgia"/>
              </a:rPr>
              <a:t>o dal responsabile </a:t>
            </a:r>
            <a:r>
              <a:rPr lang="it-IT" dirty="0" smtClean="0">
                <a:solidFill>
                  <a:srgbClr val="000000"/>
                </a:solidFill>
                <a:latin typeface="Georgia"/>
                <a:ea typeface="Times New Roman"/>
                <a:cs typeface="Georgia"/>
              </a:rPr>
              <a:t>civile: artt</a:t>
            </a:r>
            <a:r>
              <a:rPr lang="it-IT" dirty="0">
                <a:solidFill>
                  <a:srgbClr val="000000"/>
                </a:solidFill>
                <a:latin typeface="Georgia"/>
                <a:ea typeface="Times New Roman"/>
                <a:cs typeface="Georgia"/>
              </a:rPr>
              <a:t>. 574 e 575 c.p.p</a:t>
            </a:r>
            <a:r>
              <a:rPr lang="it-IT" dirty="0" smtClean="0">
                <a:solidFill>
                  <a:srgbClr val="000000"/>
                </a:solidFill>
                <a:latin typeface="Georgia"/>
                <a:ea typeface="Times New Roman"/>
                <a:cs typeface="Georgia"/>
              </a:rPr>
              <a:t>.).</a:t>
            </a:r>
          </a:p>
          <a:p>
            <a:pPr marL="0" indent="0" algn="ctr">
              <a:buNone/>
            </a:pPr>
            <a:r>
              <a:rPr lang="it-IT" b="1" dirty="0" smtClean="0">
                <a:solidFill>
                  <a:srgbClr val="000000"/>
                </a:solidFill>
                <a:latin typeface="Wingdings"/>
                <a:ea typeface="Wingdings"/>
                <a:cs typeface="Wingdings"/>
                <a:sym typeface="Wingdings"/>
              </a:rPr>
              <a:t></a:t>
            </a:r>
            <a:endParaRPr lang="it-IT" dirty="0" smtClean="0">
              <a:solidFill>
                <a:srgbClr val="000000"/>
              </a:solidFill>
              <a:latin typeface="Georgia"/>
              <a:ea typeface="Times New Roman"/>
              <a:cs typeface="Georgia"/>
            </a:endParaRPr>
          </a:p>
          <a:p>
            <a:pPr marL="0" indent="0" algn="ctr">
              <a:buNone/>
            </a:pPr>
            <a:r>
              <a:rPr lang="it-IT" dirty="0">
                <a:solidFill>
                  <a:srgbClr val="000000"/>
                </a:solidFill>
                <a:latin typeface="Georgia"/>
                <a:ea typeface="Times New Roman"/>
                <a:cs typeface="Georgia"/>
              </a:rPr>
              <a:t>s</a:t>
            </a:r>
            <a:r>
              <a:rPr lang="it-IT" dirty="0" smtClean="0">
                <a:solidFill>
                  <a:srgbClr val="000000"/>
                </a:solidFill>
                <a:latin typeface="Georgia"/>
                <a:ea typeface="Times New Roman"/>
                <a:cs typeface="Georgia"/>
              </a:rPr>
              <a:t>ub-emendamento al </a:t>
            </a:r>
            <a:r>
              <a:rPr lang="it-IT" dirty="0" err="1" smtClean="0">
                <a:solidFill>
                  <a:srgbClr val="000000"/>
                </a:solidFill>
                <a:latin typeface="Georgia"/>
                <a:ea typeface="Times New Roman"/>
                <a:cs typeface="Georgia"/>
              </a:rPr>
              <a:t>ddl</a:t>
            </a:r>
            <a:r>
              <a:rPr lang="it-IT" dirty="0" smtClean="0">
                <a:solidFill>
                  <a:srgbClr val="000000"/>
                </a:solidFill>
                <a:latin typeface="Georgia"/>
                <a:ea typeface="Times New Roman"/>
                <a:cs typeface="Georgia"/>
              </a:rPr>
              <a:t> AC 2435 </a:t>
            </a:r>
            <a:r>
              <a:rPr lang="it-IT" dirty="0" smtClean="0">
                <a:solidFill>
                  <a:srgbClr val="000000"/>
                </a:solidFill>
                <a:latin typeface="Wingdings"/>
                <a:ea typeface="Wingdings"/>
                <a:cs typeface="Wingdings"/>
                <a:sym typeface="Wingdings"/>
              </a:rPr>
              <a:t></a:t>
            </a:r>
            <a:r>
              <a:rPr lang="it-IT" dirty="0" smtClean="0">
                <a:solidFill>
                  <a:srgbClr val="000000"/>
                </a:solidFill>
                <a:latin typeface="Georgia"/>
                <a:ea typeface="Times New Roman"/>
                <a:cs typeface="Georgia"/>
              </a:rPr>
              <a:t> </a:t>
            </a:r>
            <a:r>
              <a:rPr lang="it-IT" b="1" dirty="0" smtClean="0">
                <a:solidFill>
                  <a:schemeClr val="accent2"/>
                </a:solidFill>
                <a:latin typeface="Georgia" panose="02040502050405020303" pitchFamily="18" charset="0"/>
              </a:rPr>
              <a:t>art</a:t>
            </a:r>
            <a:r>
              <a:rPr lang="it-IT" b="1" dirty="0">
                <a:solidFill>
                  <a:schemeClr val="accent2"/>
                </a:solidFill>
                <a:latin typeface="Georgia" panose="02040502050405020303" pitchFamily="18" charset="0"/>
              </a:rPr>
              <a: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d) della </a:t>
            </a:r>
            <a:r>
              <a:rPr lang="it-IT" b="1" dirty="0" smtClean="0">
                <a:solidFill>
                  <a:schemeClr val="accent2"/>
                </a:solidFill>
                <a:latin typeface="Georgia" panose="02040502050405020303" pitchFamily="18" charset="0"/>
              </a:rPr>
              <a:t>l. n. 134/2021</a:t>
            </a:r>
            <a:endParaRPr lang="it-IT" dirty="0" smtClean="0">
              <a:solidFill>
                <a:srgbClr val="000000"/>
              </a:solidFill>
              <a:latin typeface="Georgia"/>
              <a:ea typeface="Times New Roman"/>
              <a:cs typeface="Georgia"/>
            </a:endParaRPr>
          </a:p>
        </p:txBody>
      </p:sp>
    </p:spTree>
    <p:extLst>
      <p:ext uri="{BB962C8B-B14F-4D97-AF65-F5344CB8AC3E}">
        <p14:creationId xmlns:p14="http://schemas.microsoft.com/office/powerpoint/2010/main" val="1720525368"/>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818105" y="641684"/>
            <a:ext cx="10093158" cy="5401480"/>
          </a:xfrm>
          <a:prstGeom prst="rect">
            <a:avLst/>
          </a:prstGeom>
        </p:spPr>
        <p:txBody>
          <a:bodyPr wrap="square">
            <a:spAutoFit/>
          </a:bodyPr>
          <a:lstStyle/>
          <a:p>
            <a:pPr algn="just">
              <a:spcAft>
                <a:spcPts val="600"/>
              </a:spcAft>
            </a:pPr>
            <a:r>
              <a:rPr lang="it-IT" i="1" dirty="0" smtClean="0">
                <a:latin typeface="Helvetica"/>
                <a:cs typeface="Helvetica"/>
              </a:rPr>
              <a:t>Art</a:t>
            </a:r>
            <a:r>
              <a:rPr lang="it-IT" i="1" dirty="0">
                <a:latin typeface="Helvetica"/>
                <a:cs typeface="Helvetica"/>
              </a:rPr>
              <a:t>. 578 c.p.p. - Decisione sugli effetti civili nel caso di estinzione del reato per amnistia o per prescrizione e nel caso di improcedibilità per superamento dei termini di durata massima del giudizio di impugnazione.</a:t>
            </a:r>
          </a:p>
          <a:p>
            <a:pPr algn="just">
              <a:spcAft>
                <a:spcPts val="600"/>
              </a:spcAft>
            </a:pPr>
            <a:r>
              <a:rPr lang="it-IT" i="1" dirty="0">
                <a:latin typeface="Helvetica"/>
                <a:cs typeface="Helvetica"/>
              </a:rPr>
              <a:t>(Omissis)</a:t>
            </a:r>
          </a:p>
          <a:p>
            <a:pPr algn="just">
              <a:spcAft>
                <a:spcPts val="600"/>
              </a:spcAft>
            </a:pPr>
            <a:r>
              <a:rPr lang="it-IT" dirty="0">
                <a:latin typeface="Helvetica"/>
                <a:cs typeface="Helvetica"/>
              </a:rPr>
              <a:t>1-bis. </a:t>
            </a:r>
            <a:r>
              <a:rPr lang="it-IT" b="1" dirty="0" smtClean="0">
                <a:latin typeface="Helvetica"/>
                <a:cs typeface="Helvetica"/>
              </a:rPr>
              <a:t>Quando </a:t>
            </a:r>
            <a:r>
              <a:rPr lang="it-IT" b="1" dirty="0">
                <a:latin typeface="Helvetica"/>
                <a:cs typeface="Helvetica"/>
              </a:rPr>
              <a:t>nei confronti dell'imputato è stata pronunciata condanna, anche generica, alle restituzioni o al risarcimento dei danni cagionati dal reato, a favore della parte civile,</a:t>
            </a:r>
            <a:r>
              <a:rPr lang="it-IT" dirty="0">
                <a:latin typeface="Helvetica"/>
                <a:cs typeface="Helvetica"/>
              </a:rPr>
              <a:t> </a:t>
            </a:r>
            <a:r>
              <a:rPr lang="it-IT" b="1" dirty="0">
                <a:solidFill>
                  <a:srgbClr val="FF0000"/>
                </a:solidFill>
                <a:latin typeface="Helvetica"/>
                <a:cs typeface="Helvetica"/>
              </a:rPr>
              <a:t>e in ogni caso di impugnazione della sentenza anche per gli interessi civili, </a:t>
            </a:r>
            <a:r>
              <a:rPr lang="it-IT" b="1" dirty="0">
                <a:latin typeface="Helvetica"/>
                <a:cs typeface="Helvetica"/>
              </a:rPr>
              <a:t>il giudice di appello e la Corte di cassazione</a:t>
            </a:r>
            <a:r>
              <a:rPr lang="it-IT" b="1" dirty="0">
                <a:solidFill>
                  <a:srgbClr val="FF0000"/>
                </a:solidFill>
                <a:latin typeface="Helvetica"/>
                <a:cs typeface="Helvetica"/>
              </a:rPr>
              <a:t>, se l’impugnazione non è inammissibile, </a:t>
            </a:r>
            <a:r>
              <a:rPr lang="it-IT" b="1" dirty="0">
                <a:latin typeface="Helvetica"/>
                <a:cs typeface="Helvetica"/>
              </a:rPr>
              <a:t>nel dichiarare improcedibile l'azione penale per il superamento dei termini di cui ai commi 1 e 2 dell'articolo 344-bis, rinviano per la prosecuzione al giudice </a:t>
            </a:r>
            <a:r>
              <a:rPr lang="it-IT" b="1" dirty="0">
                <a:solidFill>
                  <a:srgbClr val="FF0000"/>
                </a:solidFill>
                <a:latin typeface="Helvetica"/>
                <a:cs typeface="Helvetica"/>
              </a:rPr>
              <a:t>o alla sezione </a:t>
            </a:r>
            <a:r>
              <a:rPr lang="it-IT" b="1" dirty="0">
                <a:latin typeface="Helvetica"/>
                <a:cs typeface="Helvetica"/>
              </a:rPr>
              <a:t>civile competente </a:t>
            </a:r>
            <a:r>
              <a:rPr lang="it-IT" strike="sngStrike" dirty="0">
                <a:latin typeface="Helvetica"/>
                <a:cs typeface="Helvetica"/>
              </a:rPr>
              <a:t>per valore in grado di </a:t>
            </a:r>
            <a:r>
              <a:rPr lang="it-IT" strike="sngStrike" dirty="0" smtClean="0">
                <a:latin typeface="Helvetica"/>
                <a:cs typeface="Helvetica"/>
              </a:rPr>
              <a:t>appello</a:t>
            </a:r>
            <a:r>
              <a:rPr lang="it-IT" dirty="0" smtClean="0">
                <a:latin typeface="Helvetica"/>
                <a:cs typeface="Helvetica"/>
              </a:rPr>
              <a:t> </a:t>
            </a:r>
            <a:r>
              <a:rPr lang="it-IT" b="1" dirty="0" smtClean="0">
                <a:solidFill>
                  <a:srgbClr val="FF0000"/>
                </a:solidFill>
                <a:latin typeface="Helvetica"/>
                <a:cs typeface="Helvetica"/>
              </a:rPr>
              <a:t>nello </a:t>
            </a:r>
            <a:r>
              <a:rPr lang="it-IT" b="1" dirty="0">
                <a:solidFill>
                  <a:srgbClr val="FF0000"/>
                </a:solidFill>
                <a:latin typeface="Helvetica"/>
                <a:cs typeface="Helvetica"/>
              </a:rPr>
              <a:t>stesso grado</a:t>
            </a:r>
            <a:r>
              <a:rPr lang="it-IT" b="1" dirty="0">
                <a:latin typeface="Helvetica"/>
                <a:cs typeface="Helvetica"/>
              </a:rPr>
              <a:t>, che </a:t>
            </a:r>
            <a:r>
              <a:rPr lang="it-IT" strike="sngStrike" dirty="0">
                <a:latin typeface="Helvetica"/>
                <a:cs typeface="Helvetica"/>
              </a:rPr>
              <a:t>decide </a:t>
            </a:r>
            <a:r>
              <a:rPr lang="it-IT" strike="sngStrike" dirty="0" smtClean="0">
                <a:latin typeface="Helvetica"/>
                <a:cs typeface="Helvetica"/>
              </a:rPr>
              <a:t>valutando</a:t>
            </a:r>
            <a:r>
              <a:rPr lang="it-IT" dirty="0" smtClean="0">
                <a:latin typeface="Helvetica"/>
                <a:cs typeface="Helvetica"/>
              </a:rPr>
              <a:t> </a:t>
            </a:r>
            <a:r>
              <a:rPr lang="it-IT" b="1" dirty="0" smtClean="0">
                <a:solidFill>
                  <a:srgbClr val="FF0000"/>
                </a:solidFill>
                <a:latin typeface="Helvetica"/>
                <a:cs typeface="Helvetica"/>
              </a:rPr>
              <a:t>decidono </a:t>
            </a:r>
            <a:r>
              <a:rPr lang="it-IT" b="1" dirty="0">
                <a:solidFill>
                  <a:srgbClr val="FF0000"/>
                </a:solidFill>
                <a:latin typeface="Helvetica"/>
                <a:cs typeface="Helvetica"/>
              </a:rPr>
              <a:t>sulle questioni civili utilizzando </a:t>
            </a:r>
            <a:r>
              <a:rPr lang="it-IT" b="1" dirty="0">
                <a:latin typeface="Helvetica"/>
                <a:cs typeface="Helvetica"/>
              </a:rPr>
              <a:t>le prove acquisite nel processo penale </a:t>
            </a:r>
            <a:r>
              <a:rPr lang="it-IT" b="1" dirty="0">
                <a:solidFill>
                  <a:srgbClr val="FF0000"/>
                </a:solidFill>
                <a:latin typeface="Helvetica"/>
                <a:cs typeface="Helvetica"/>
              </a:rPr>
              <a:t>e quelle eventualmente acquisite nel giudizio civile. </a:t>
            </a:r>
          </a:p>
          <a:p>
            <a:pPr algn="just">
              <a:spcAft>
                <a:spcPts val="600"/>
              </a:spcAft>
            </a:pPr>
            <a:r>
              <a:rPr lang="it-IT" b="1" dirty="0">
                <a:solidFill>
                  <a:srgbClr val="FF0000"/>
                </a:solidFill>
                <a:latin typeface="Helvetica"/>
                <a:cs typeface="Helvetica"/>
              </a:rPr>
              <a:t>1-ter. Nei casi di cui al comma 1-bis, gli effetti del sequestro conservativo disposto a garanzia delle obbligazioni civili derivanti dal reato permangono fino a che la sentenza che decide sulle questioni civili non è più soggetta a impugnazione</a:t>
            </a:r>
            <a:r>
              <a:rPr lang="it-IT" b="1" dirty="0" smtClean="0">
                <a:solidFill>
                  <a:srgbClr val="FF0000"/>
                </a:solidFill>
                <a:latin typeface="Helvetica"/>
                <a:cs typeface="Helvetica"/>
              </a:rPr>
              <a:t>.</a:t>
            </a:r>
            <a:endParaRPr lang="it-IT" b="1" dirty="0" smtClean="0">
              <a:latin typeface="Helvetica"/>
              <a:cs typeface="Helvetica"/>
            </a:endParaRPr>
          </a:p>
          <a:p>
            <a:pPr algn="r">
              <a:spcAft>
                <a:spcPts val="600"/>
              </a:spcAft>
            </a:pPr>
            <a:r>
              <a:rPr lang="it-IT" sz="1400" b="1" dirty="0">
                <a:latin typeface="Helvetica"/>
                <a:cs typeface="Helvetica"/>
              </a:rPr>
              <a:t>art. 33, co. 1, </a:t>
            </a:r>
            <a:r>
              <a:rPr lang="it-IT" sz="1400" b="1" dirty="0" err="1">
                <a:latin typeface="Helvetica"/>
                <a:cs typeface="Helvetica"/>
              </a:rPr>
              <a:t>lett</a:t>
            </a:r>
            <a:r>
              <a:rPr lang="it-IT" sz="1400" b="1" dirty="0">
                <a:latin typeface="Helvetica"/>
                <a:cs typeface="Helvetica"/>
              </a:rPr>
              <a:t>. </a:t>
            </a:r>
            <a:r>
              <a:rPr lang="it-IT" sz="1400" b="1" dirty="0" smtClean="0">
                <a:latin typeface="Helvetica"/>
                <a:cs typeface="Helvetica"/>
              </a:rPr>
              <a:t>b) </a:t>
            </a:r>
            <a:r>
              <a:rPr lang="it-IT" sz="1400" b="1" dirty="0">
                <a:latin typeface="Helvetica"/>
                <a:cs typeface="Helvetica"/>
              </a:rPr>
              <a:t>d</a:t>
            </a:r>
            <a:r>
              <a:rPr lang="it-IT" sz="1400" b="1" dirty="0" smtClean="0">
                <a:latin typeface="Helvetica"/>
                <a:cs typeface="Helvetica"/>
              </a:rPr>
              <a:t>.lgs. 150/2022 </a:t>
            </a:r>
          </a:p>
          <a:p>
            <a:pPr algn="just">
              <a:spcAft>
                <a:spcPts val="600"/>
              </a:spcAft>
            </a:pPr>
            <a:endParaRPr lang="it-IT" dirty="0">
              <a:latin typeface="Helvetica"/>
              <a:cs typeface="Helvetica"/>
            </a:endParaRPr>
          </a:p>
        </p:txBody>
      </p:sp>
      <p:sp>
        <p:nvSpPr>
          <p:cNvPr id="2" name="CasellaDiTesto 1"/>
          <p:cNvSpPr txBox="1"/>
          <p:nvPr/>
        </p:nvSpPr>
        <p:spPr>
          <a:xfrm>
            <a:off x="360947" y="1163054"/>
            <a:ext cx="1136315" cy="2392946"/>
          </a:xfrm>
          <a:prstGeom prst="rect">
            <a:avLst/>
          </a:prstGeom>
          <a:noFill/>
        </p:spPr>
        <p:txBody>
          <a:bodyPr wrap="square" rtlCol="0">
            <a:spAutoFit/>
          </a:bodyPr>
          <a:lstStyle/>
          <a:p>
            <a:endParaRPr lang="it-IT" dirty="0"/>
          </a:p>
        </p:txBody>
      </p:sp>
      <p:sp>
        <p:nvSpPr>
          <p:cNvPr id="4" name="CasellaDiTesto 3"/>
          <p:cNvSpPr txBox="1"/>
          <p:nvPr/>
        </p:nvSpPr>
        <p:spPr>
          <a:xfrm>
            <a:off x="2245893" y="6096001"/>
            <a:ext cx="9678737" cy="646331"/>
          </a:xfrm>
          <a:prstGeom prst="rect">
            <a:avLst/>
          </a:prstGeom>
          <a:noFill/>
        </p:spPr>
        <p:txBody>
          <a:bodyPr wrap="square" rtlCol="0">
            <a:spAutoFit/>
          </a:bodyPr>
          <a:lstStyle/>
          <a:p>
            <a:pPr algn="just"/>
            <a:r>
              <a:rPr lang="it-IT" i="1" dirty="0" smtClean="0">
                <a:latin typeface="Helvetica"/>
                <a:cs typeface="Helvetica"/>
              </a:rPr>
              <a:t>Su inammissibilità e improcedibilità cfr. </a:t>
            </a:r>
            <a:r>
              <a:rPr lang="it-IT" i="1" dirty="0" err="1" smtClean="0">
                <a:latin typeface="Helvetica"/>
                <a:cs typeface="Helvetica"/>
              </a:rPr>
              <a:t>Cass</a:t>
            </a:r>
            <a:r>
              <a:rPr lang="it-IT" i="1" dirty="0" smtClean="0">
                <a:latin typeface="Helvetica"/>
                <a:cs typeface="Helvetica"/>
              </a:rPr>
              <a:t>. Sez</a:t>
            </a:r>
            <a:r>
              <a:rPr lang="it-IT" i="1" dirty="0">
                <a:latin typeface="Helvetica"/>
                <a:cs typeface="Helvetica"/>
              </a:rPr>
              <a:t>. </a:t>
            </a:r>
            <a:r>
              <a:rPr lang="it-IT" i="1" dirty="0" smtClean="0">
                <a:latin typeface="Helvetica"/>
                <a:cs typeface="Helvetica"/>
              </a:rPr>
              <a:t>7, </a:t>
            </a:r>
            <a:r>
              <a:rPr lang="it-IT" i="1" dirty="0" err="1" smtClean="0">
                <a:latin typeface="Helvetica"/>
                <a:cs typeface="Helvetica"/>
              </a:rPr>
              <a:t>Ord</a:t>
            </a:r>
            <a:r>
              <a:rPr lang="it-IT" i="1" dirty="0" smtClean="0">
                <a:latin typeface="Helvetica"/>
                <a:cs typeface="Helvetica"/>
              </a:rPr>
              <a:t>. </a:t>
            </a:r>
            <a:r>
              <a:rPr lang="it-IT" i="1" dirty="0">
                <a:latin typeface="Helvetica"/>
                <a:cs typeface="Helvetica"/>
              </a:rPr>
              <a:t>n. 43883 del 19/11/2021 </a:t>
            </a:r>
            <a:r>
              <a:rPr lang="it-IT" i="1" dirty="0" smtClean="0">
                <a:latin typeface="Helvetica"/>
                <a:cs typeface="Helvetica"/>
              </a:rPr>
              <a:t>Cc.  (</a:t>
            </a:r>
            <a:r>
              <a:rPr lang="it-IT" i="1" dirty="0" err="1" smtClean="0">
                <a:latin typeface="Helvetica"/>
                <a:cs typeface="Helvetica"/>
              </a:rPr>
              <a:t>dep</a:t>
            </a:r>
            <a:r>
              <a:rPr lang="it-IT" i="1" dirty="0" smtClean="0">
                <a:latin typeface="Helvetica"/>
                <a:cs typeface="Helvetica"/>
              </a:rPr>
              <a:t>. 26/11/2021 ) </a:t>
            </a:r>
            <a:r>
              <a:rPr lang="it-IT" i="1" dirty="0" err="1" smtClean="0">
                <a:latin typeface="Helvetica"/>
                <a:cs typeface="Helvetica"/>
              </a:rPr>
              <a:t>Rv</a:t>
            </a:r>
            <a:r>
              <a:rPr lang="it-IT" i="1" dirty="0" smtClean="0">
                <a:latin typeface="Helvetica"/>
                <a:cs typeface="Helvetica"/>
              </a:rPr>
              <a:t>. 283043 </a:t>
            </a:r>
            <a:r>
              <a:rPr lang="it-IT" i="1" dirty="0">
                <a:latin typeface="Helvetica"/>
                <a:cs typeface="Helvetica"/>
              </a:rPr>
              <a:t>– 01</a:t>
            </a:r>
          </a:p>
        </p:txBody>
      </p:sp>
      <p:sp>
        <p:nvSpPr>
          <p:cNvPr id="7" name="Freccia circolare a destra 6"/>
          <p:cNvSpPr/>
          <p:nvPr/>
        </p:nvSpPr>
        <p:spPr>
          <a:xfrm>
            <a:off x="818415" y="5644415"/>
            <a:ext cx="822960" cy="822960"/>
          </a:xfrm>
          <a:prstGeom prst="curvedRightArrow">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27474530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818105" y="641685"/>
            <a:ext cx="10280316" cy="6509475"/>
          </a:xfrm>
          <a:prstGeom prst="rect">
            <a:avLst/>
          </a:prstGeom>
        </p:spPr>
        <p:txBody>
          <a:bodyPr wrap="square">
            <a:spAutoFit/>
          </a:bodyPr>
          <a:lstStyle/>
          <a:p>
            <a:pPr algn="just">
              <a:spcAft>
                <a:spcPts val="600"/>
              </a:spcAft>
            </a:pPr>
            <a:endParaRPr lang="it-IT" i="1" dirty="0" smtClean="0">
              <a:latin typeface="Helvetica"/>
              <a:cs typeface="Helvetica"/>
            </a:endParaRPr>
          </a:p>
          <a:p>
            <a:pPr algn="just">
              <a:spcAft>
                <a:spcPts val="600"/>
              </a:spcAft>
            </a:pPr>
            <a:r>
              <a:rPr lang="it-IT" i="1" dirty="0">
                <a:latin typeface="Helvetica"/>
                <a:cs typeface="Helvetica"/>
              </a:rPr>
              <a:t>Art. 573 c.p.p. - Impugnazione per i soli interessi civili.</a:t>
            </a:r>
          </a:p>
          <a:p>
            <a:pPr algn="just">
              <a:spcAft>
                <a:spcPts val="600"/>
              </a:spcAft>
            </a:pPr>
            <a:r>
              <a:rPr lang="it-IT" dirty="0">
                <a:latin typeface="Helvetica"/>
                <a:cs typeface="Helvetica"/>
              </a:rPr>
              <a:t>1. L’impugnazione per i soli gli interessi civili è proposta, trattata e decisa con le forme ordinarie del processo penale.</a:t>
            </a:r>
          </a:p>
          <a:p>
            <a:pPr algn="just">
              <a:spcAft>
                <a:spcPts val="600"/>
              </a:spcAft>
            </a:pPr>
            <a:r>
              <a:rPr lang="it-IT" b="1" dirty="0">
                <a:latin typeface="Helvetica"/>
                <a:cs typeface="Helvetica"/>
              </a:rPr>
              <a:t>1-</a:t>
            </a:r>
            <a:r>
              <a:rPr lang="it-IT" b="1" i="1" dirty="0">
                <a:latin typeface="Helvetica"/>
                <a:cs typeface="Helvetica"/>
              </a:rPr>
              <a:t>bis</a:t>
            </a:r>
            <a:r>
              <a:rPr lang="it-IT" b="1" dirty="0">
                <a:latin typeface="Helvetica"/>
                <a:cs typeface="Helvetica"/>
              </a:rPr>
              <a:t>. Quando la sentenza è impugnata per i soli interessi civili, il giudice d’appello e la Corte di cassazione, se l’impugnazione non è inammissibile, rinviano per la prosecuzione, rispettivamente, al giudice o alla sezione civile competente, che decide sulle questioni civili utilizzando le prove acquisite nel processo penale e quelle eventualmente acquisite nel giudizio civile.</a:t>
            </a:r>
          </a:p>
          <a:p>
            <a:pPr algn="just">
              <a:spcAft>
                <a:spcPts val="600"/>
              </a:spcAft>
            </a:pPr>
            <a:r>
              <a:rPr lang="it-IT" dirty="0">
                <a:latin typeface="Helvetica"/>
                <a:cs typeface="Helvetica"/>
              </a:rPr>
              <a:t>(Omissis</a:t>
            </a:r>
            <a:r>
              <a:rPr lang="it-IT" dirty="0" smtClean="0">
                <a:latin typeface="Helvetica"/>
                <a:cs typeface="Helvetica"/>
              </a:rPr>
              <a:t>)</a:t>
            </a:r>
          </a:p>
          <a:p>
            <a:pPr algn="r">
              <a:spcAft>
                <a:spcPts val="600"/>
              </a:spcAft>
            </a:pPr>
            <a:r>
              <a:rPr lang="it-IT" sz="1400" b="1" dirty="0">
                <a:latin typeface="Helvetica"/>
                <a:cs typeface="Helvetica"/>
              </a:rPr>
              <a:t>art. 33, co. 1, </a:t>
            </a:r>
            <a:r>
              <a:rPr lang="it-IT" sz="1400" b="1" dirty="0" err="1">
                <a:latin typeface="Helvetica"/>
                <a:cs typeface="Helvetica"/>
              </a:rPr>
              <a:t>lett</a:t>
            </a:r>
            <a:r>
              <a:rPr lang="it-IT" sz="1400" b="1" dirty="0">
                <a:latin typeface="Helvetica"/>
                <a:cs typeface="Helvetica"/>
              </a:rPr>
              <a:t>. </a:t>
            </a:r>
            <a:r>
              <a:rPr lang="it-IT" sz="1400" b="1" dirty="0" smtClean="0">
                <a:latin typeface="Helvetica"/>
                <a:cs typeface="Helvetica"/>
              </a:rPr>
              <a:t>a) </a:t>
            </a:r>
            <a:r>
              <a:rPr lang="it-IT" sz="1400" b="1" dirty="0">
                <a:latin typeface="Helvetica"/>
                <a:cs typeface="Helvetica"/>
              </a:rPr>
              <a:t>d.lgs. 150/2022 </a:t>
            </a:r>
            <a:endParaRPr lang="it-IT" sz="1400" b="1" dirty="0" smtClean="0">
              <a:latin typeface="Helvetica"/>
              <a:cs typeface="Helvetica"/>
            </a:endParaRPr>
          </a:p>
          <a:p>
            <a:pPr algn="r">
              <a:spcAft>
                <a:spcPts val="600"/>
              </a:spcAft>
            </a:pPr>
            <a:endParaRPr lang="it-IT" i="1" dirty="0">
              <a:latin typeface="Helvetica"/>
              <a:cs typeface="Helvetica"/>
            </a:endParaRPr>
          </a:p>
          <a:p>
            <a:pPr algn="just">
              <a:spcAft>
                <a:spcPts val="600"/>
              </a:spcAft>
            </a:pPr>
            <a:r>
              <a:rPr lang="it-IT" i="1" dirty="0">
                <a:latin typeface="Helvetica"/>
                <a:cs typeface="Helvetica"/>
              </a:rPr>
              <a:t>Art. 78 c.p.p. - Formalità della costituzione di parte civile.</a:t>
            </a:r>
          </a:p>
          <a:p>
            <a:pPr algn="just">
              <a:spcAft>
                <a:spcPts val="600"/>
              </a:spcAft>
            </a:pPr>
            <a:r>
              <a:rPr lang="it-IT" dirty="0" smtClean="0">
                <a:latin typeface="Helvetica"/>
                <a:cs typeface="Helvetica"/>
              </a:rPr>
              <a:t>1. La </a:t>
            </a:r>
            <a:r>
              <a:rPr lang="it-IT" dirty="0">
                <a:latin typeface="Helvetica"/>
                <a:cs typeface="Helvetica"/>
              </a:rPr>
              <a:t>dichiarazione di costituzione di parte civile è depositata nella cancelleria del giudice che procede o presentata in udienza e deve contenere, a pena di inammissibilità: </a:t>
            </a:r>
          </a:p>
          <a:p>
            <a:pPr algn="just">
              <a:spcAft>
                <a:spcPts val="600"/>
              </a:spcAft>
            </a:pPr>
            <a:r>
              <a:rPr lang="it-IT" dirty="0" smtClean="0">
                <a:latin typeface="Helvetica"/>
                <a:cs typeface="Helvetica"/>
              </a:rPr>
              <a:t>(Omissis)</a:t>
            </a:r>
            <a:endParaRPr lang="it-IT" dirty="0">
              <a:latin typeface="Helvetica"/>
              <a:cs typeface="Helvetica"/>
            </a:endParaRPr>
          </a:p>
          <a:p>
            <a:pPr algn="just">
              <a:spcAft>
                <a:spcPts val="600"/>
              </a:spcAft>
            </a:pPr>
            <a:r>
              <a:rPr lang="it-IT" dirty="0" smtClean="0">
                <a:latin typeface="Helvetica"/>
                <a:cs typeface="Helvetica"/>
              </a:rPr>
              <a:t>d</a:t>
            </a:r>
            <a:r>
              <a:rPr lang="it-IT" dirty="0">
                <a:latin typeface="Helvetica"/>
                <a:cs typeface="Helvetica"/>
              </a:rPr>
              <a:t>) l'esposizione delle ragioni che giustificano la domanda </a:t>
            </a:r>
            <a:r>
              <a:rPr lang="it-IT" b="1" dirty="0">
                <a:latin typeface="Helvetica"/>
                <a:cs typeface="Helvetica"/>
              </a:rPr>
              <a:t>agli effetti civili</a:t>
            </a:r>
            <a:r>
              <a:rPr lang="it-IT" dirty="0">
                <a:latin typeface="Helvetica"/>
                <a:cs typeface="Helvetica"/>
              </a:rPr>
              <a:t>;</a:t>
            </a:r>
          </a:p>
          <a:p>
            <a:pPr algn="just">
              <a:spcAft>
                <a:spcPts val="600"/>
              </a:spcAft>
            </a:pPr>
            <a:r>
              <a:rPr lang="it-IT" dirty="0" smtClean="0">
                <a:latin typeface="Helvetica"/>
                <a:cs typeface="Helvetica"/>
              </a:rPr>
              <a:t>(</a:t>
            </a:r>
            <a:r>
              <a:rPr lang="it-IT" dirty="0">
                <a:latin typeface="Helvetica"/>
                <a:cs typeface="Helvetica"/>
              </a:rPr>
              <a:t>Omissis)</a:t>
            </a:r>
          </a:p>
          <a:p>
            <a:pPr algn="r">
              <a:spcAft>
                <a:spcPts val="600"/>
              </a:spcAft>
            </a:pPr>
            <a:r>
              <a:rPr lang="it-IT" sz="1400" b="1" dirty="0" smtClean="0">
                <a:latin typeface="Helvetica"/>
                <a:cs typeface="Helvetica"/>
              </a:rPr>
              <a:t>art</a:t>
            </a:r>
            <a:r>
              <a:rPr lang="it-IT" sz="1400" b="1" dirty="0">
                <a:latin typeface="Helvetica"/>
                <a:cs typeface="Helvetica"/>
              </a:rPr>
              <a:t>. </a:t>
            </a:r>
            <a:r>
              <a:rPr lang="it-IT" sz="1400" b="1" dirty="0" smtClean="0">
                <a:latin typeface="Helvetica"/>
                <a:cs typeface="Helvetica"/>
              </a:rPr>
              <a:t>5, </a:t>
            </a:r>
            <a:r>
              <a:rPr lang="it-IT" sz="1400" b="1" dirty="0">
                <a:latin typeface="Helvetica"/>
                <a:cs typeface="Helvetica"/>
              </a:rPr>
              <a:t>co. 1, </a:t>
            </a:r>
            <a:r>
              <a:rPr lang="it-IT" sz="1400" b="1" dirty="0" err="1">
                <a:latin typeface="Helvetica"/>
                <a:cs typeface="Helvetica"/>
              </a:rPr>
              <a:t>lett</a:t>
            </a:r>
            <a:r>
              <a:rPr lang="it-IT" sz="1400" b="1" dirty="0">
                <a:latin typeface="Helvetica"/>
                <a:cs typeface="Helvetica"/>
              </a:rPr>
              <a:t>. </a:t>
            </a:r>
            <a:r>
              <a:rPr lang="it-IT" sz="1400" b="1" dirty="0" smtClean="0">
                <a:latin typeface="Helvetica"/>
                <a:cs typeface="Helvetica"/>
              </a:rPr>
              <a:t>b) </a:t>
            </a:r>
            <a:r>
              <a:rPr lang="it-IT" sz="1400" b="1" dirty="0">
                <a:latin typeface="Helvetica"/>
                <a:cs typeface="Helvetica"/>
              </a:rPr>
              <a:t>d</a:t>
            </a:r>
            <a:r>
              <a:rPr lang="it-IT" sz="1400" b="1" dirty="0" smtClean="0">
                <a:latin typeface="Helvetica"/>
                <a:cs typeface="Helvetica"/>
              </a:rPr>
              <a:t>.lgs. 150/2022 </a:t>
            </a:r>
          </a:p>
          <a:p>
            <a:pPr algn="just">
              <a:spcAft>
                <a:spcPts val="600"/>
              </a:spcAft>
            </a:pPr>
            <a:endParaRPr lang="it-IT" dirty="0">
              <a:latin typeface="Helvetica"/>
              <a:cs typeface="Helvetica"/>
            </a:endParaRPr>
          </a:p>
        </p:txBody>
      </p:sp>
    </p:spTree>
    <p:extLst>
      <p:ext uri="{BB962C8B-B14F-4D97-AF65-F5344CB8AC3E}">
        <p14:creationId xmlns:p14="http://schemas.microsoft.com/office/powerpoint/2010/main" val="3967016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844841" y="641684"/>
            <a:ext cx="10186737" cy="5663089"/>
          </a:xfrm>
          <a:prstGeom prst="rect">
            <a:avLst/>
          </a:prstGeom>
        </p:spPr>
        <p:txBody>
          <a:bodyPr wrap="square">
            <a:spAutoFit/>
          </a:bodyPr>
          <a:lstStyle/>
          <a:p>
            <a:pPr algn="just">
              <a:spcAft>
                <a:spcPts val="600"/>
              </a:spcAft>
            </a:pPr>
            <a:endParaRPr lang="it-IT" i="1" dirty="0" smtClean="0">
              <a:latin typeface="Helvetica"/>
              <a:cs typeface="Helvetica"/>
            </a:endParaRPr>
          </a:p>
          <a:p>
            <a:pPr algn="just">
              <a:spcAft>
                <a:spcPts val="600"/>
              </a:spcAft>
            </a:pPr>
            <a:r>
              <a:rPr lang="it-IT" b="1" i="1" dirty="0">
                <a:latin typeface="Helvetica"/>
                <a:cs typeface="Helvetica"/>
              </a:rPr>
              <a:t>Art. 165-ter </a:t>
            </a:r>
            <a:r>
              <a:rPr lang="it-IT" b="1" i="1" dirty="0" err="1">
                <a:latin typeface="Helvetica"/>
                <a:cs typeface="Helvetica"/>
              </a:rPr>
              <a:t>disp</a:t>
            </a:r>
            <a:r>
              <a:rPr lang="it-IT" b="1" i="1" dirty="0">
                <a:latin typeface="Helvetica"/>
                <a:cs typeface="Helvetica"/>
              </a:rPr>
              <a:t>. </a:t>
            </a:r>
            <a:r>
              <a:rPr lang="it-IT" b="1" i="1" dirty="0" err="1">
                <a:latin typeface="Helvetica"/>
                <a:cs typeface="Helvetica"/>
              </a:rPr>
              <a:t>att</a:t>
            </a:r>
            <a:r>
              <a:rPr lang="it-IT" b="1" i="1" dirty="0">
                <a:latin typeface="Helvetica"/>
                <a:cs typeface="Helvetica"/>
              </a:rPr>
              <a:t>. c.p.p. (Monitoraggio dei termini di cui all’articolo 344-bis del codice).</a:t>
            </a:r>
          </a:p>
          <a:p>
            <a:pPr algn="just">
              <a:spcAft>
                <a:spcPts val="600"/>
              </a:spcAft>
            </a:pPr>
            <a:r>
              <a:rPr lang="it-IT" b="1" dirty="0" smtClean="0">
                <a:latin typeface="Helvetica"/>
                <a:cs typeface="Helvetica"/>
              </a:rPr>
              <a:t>1. I </a:t>
            </a:r>
            <a:r>
              <a:rPr lang="it-IT" b="1" dirty="0">
                <a:latin typeface="Helvetica"/>
                <a:cs typeface="Helvetica"/>
              </a:rPr>
              <a:t>presidenti della Corte di cassazione e delle corti di appello adottano i provvedimenti organizzativi necessari per attuare il costante monitoraggio dei termini di durata massima dei giudizi di impugnazione e del rispetto della disposizione di cui all’articolo 175-bis. </a:t>
            </a:r>
          </a:p>
          <a:p>
            <a:pPr algn="r">
              <a:spcAft>
                <a:spcPts val="600"/>
              </a:spcAft>
            </a:pPr>
            <a:endParaRPr lang="it-IT" sz="1400" b="1" dirty="0" smtClean="0">
              <a:latin typeface="Helvetica"/>
              <a:cs typeface="Helvetica"/>
            </a:endParaRPr>
          </a:p>
          <a:p>
            <a:pPr algn="r">
              <a:spcAft>
                <a:spcPts val="600"/>
              </a:spcAft>
            </a:pPr>
            <a:r>
              <a:rPr lang="it-IT" sz="1400" b="1" dirty="0" smtClean="0">
                <a:latin typeface="Helvetica"/>
                <a:cs typeface="Helvetica"/>
              </a:rPr>
              <a:t>art</a:t>
            </a:r>
            <a:r>
              <a:rPr lang="it-IT" sz="1400" b="1" dirty="0">
                <a:latin typeface="Helvetica"/>
                <a:cs typeface="Helvetica"/>
              </a:rPr>
              <a:t>. </a:t>
            </a:r>
            <a:r>
              <a:rPr lang="it-IT" sz="1400" b="1" dirty="0" smtClean="0">
                <a:latin typeface="Helvetica"/>
                <a:cs typeface="Helvetica"/>
              </a:rPr>
              <a:t>41, </a:t>
            </a:r>
            <a:r>
              <a:rPr lang="it-IT" sz="1400" b="1" dirty="0">
                <a:latin typeface="Helvetica"/>
                <a:cs typeface="Helvetica"/>
              </a:rPr>
              <a:t>co. 1, </a:t>
            </a:r>
            <a:r>
              <a:rPr lang="it-IT" sz="1400" b="1" dirty="0" err="1">
                <a:latin typeface="Helvetica"/>
                <a:cs typeface="Helvetica"/>
              </a:rPr>
              <a:t>lett</a:t>
            </a:r>
            <a:r>
              <a:rPr lang="it-IT" sz="1400" b="1" dirty="0">
                <a:latin typeface="Helvetica"/>
                <a:cs typeface="Helvetica"/>
              </a:rPr>
              <a:t>. </a:t>
            </a:r>
            <a:r>
              <a:rPr lang="it-IT" sz="1400" b="1" dirty="0" err="1" smtClean="0">
                <a:latin typeface="Helvetica"/>
                <a:cs typeface="Helvetica"/>
              </a:rPr>
              <a:t>dd</a:t>
            </a:r>
            <a:r>
              <a:rPr lang="it-IT" sz="1400" b="1" dirty="0" smtClean="0">
                <a:latin typeface="Helvetica"/>
                <a:cs typeface="Helvetica"/>
              </a:rPr>
              <a:t>) </a:t>
            </a:r>
            <a:r>
              <a:rPr lang="it-IT" sz="1400" b="1" dirty="0">
                <a:latin typeface="Helvetica"/>
                <a:cs typeface="Helvetica"/>
              </a:rPr>
              <a:t>d.lgs. 150/2022 </a:t>
            </a:r>
            <a:endParaRPr lang="it-IT" sz="1400" b="1" dirty="0" smtClean="0">
              <a:latin typeface="Helvetica"/>
              <a:cs typeface="Helvetica"/>
            </a:endParaRPr>
          </a:p>
          <a:p>
            <a:pPr algn="r">
              <a:spcAft>
                <a:spcPts val="600"/>
              </a:spcAft>
            </a:pPr>
            <a:endParaRPr lang="it-IT" i="1" dirty="0">
              <a:latin typeface="Helvetica"/>
              <a:cs typeface="Helvetica"/>
            </a:endParaRPr>
          </a:p>
          <a:p>
            <a:pPr algn="just">
              <a:spcAft>
                <a:spcPts val="600"/>
              </a:spcAft>
            </a:pPr>
            <a:endParaRPr lang="it-IT" b="1" i="1" dirty="0" smtClean="0">
              <a:latin typeface="Helvetica"/>
              <a:cs typeface="Helvetica"/>
            </a:endParaRPr>
          </a:p>
          <a:p>
            <a:pPr algn="just">
              <a:spcAft>
                <a:spcPts val="600"/>
              </a:spcAft>
            </a:pPr>
            <a:r>
              <a:rPr lang="it-IT" b="1" i="1" dirty="0" smtClean="0">
                <a:latin typeface="Helvetica"/>
                <a:cs typeface="Helvetica"/>
              </a:rPr>
              <a:t>Art</a:t>
            </a:r>
            <a:r>
              <a:rPr lang="it-IT" b="1" i="1" dirty="0">
                <a:latin typeface="Helvetica"/>
                <a:cs typeface="Helvetica"/>
              </a:rPr>
              <a:t>. 175-bis </a:t>
            </a:r>
            <a:r>
              <a:rPr lang="it-IT" b="1" i="1" dirty="0" err="1">
                <a:latin typeface="Helvetica"/>
                <a:cs typeface="Helvetica"/>
              </a:rPr>
              <a:t>disp</a:t>
            </a:r>
            <a:r>
              <a:rPr lang="it-IT" b="1" i="1" dirty="0">
                <a:latin typeface="Helvetica"/>
                <a:cs typeface="Helvetica"/>
              </a:rPr>
              <a:t>. </a:t>
            </a:r>
            <a:r>
              <a:rPr lang="it-IT" b="1" i="1" dirty="0" err="1">
                <a:latin typeface="Helvetica"/>
                <a:cs typeface="Helvetica"/>
              </a:rPr>
              <a:t>att</a:t>
            </a:r>
            <a:r>
              <a:rPr lang="it-IT" b="1" i="1" dirty="0">
                <a:latin typeface="Helvetica"/>
                <a:cs typeface="Helvetica"/>
              </a:rPr>
              <a:t>. c.p.p. (Decisione sulla improcedibilità ai sensi dell’articolo 344-bis del codice).</a:t>
            </a:r>
          </a:p>
          <a:p>
            <a:pPr algn="just">
              <a:spcAft>
                <a:spcPts val="600"/>
              </a:spcAft>
            </a:pPr>
            <a:r>
              <a:rPr lang="it-IT" b="1" dirty="0">
                <a:latin typeface="Helvetica"/>
                <a:cs typeface="Helvetica"/>
              </a:rPr>
              <a:t>1. Ai fini di cui agli articoli 578, comma 1-bis, e 578-ter, comma 2, del codice, la Corte di cassazione e le corti di appello, nei procedimenti in cui sono costituite parti civili o vi sono beni in sequestro, si pronunciano sulla improcedibilità non oltre il sessantesimo giorno successivo al maturare dei termini di durata massima del giudizio di impugnazione di cui all’articolo 344-bis del codice”.</a:t>
            </a:r>
          </a:p>
          <a:p>
            <a:pPr algn="r">
              <a:spcAft>
                <a:spcPts val="600"/>
              </a:spcAft>
            </a:pPr>
            <a:r>
              <a:rPr lang="it-IT" sz="1400" b="1" dirty="0" smtClean="0">
                <a:latin typeface="Helvetica"/>
                <a:cs typeface="Helvetica"/>
              </a:rPr>
              <a:t>art</a:t>
            </a:r>
            <a:r>
              <a:rPr lang="it-IT" sz="1400" b="1" dirty="0">
                <a:latin typeface="Helvetica"/>
                <a:cs typeface="Helvetica"/>
              </a:rPr>
              <a:t>. </a:t>
            </a:r>
            <a:r>
              <a:rPr lang="it-IT" sz="1400" b="1" dirty="0" smtClean="0">
                <a:latin typeface="Helvetica"/>
                <a:cs typeface="Helvetica"/>
              </a:rPr>
              <a:t>41, </a:t>
            </a:r>
            <a:r>
              <a:rPr lang="it-IT" sz="1400" b="1" dirty="0">
                <a:latin typeface="Helvetica"/>
                <a:cs typeface="Helvetica"/>
              </a:rPr>
              <a:t>co. 1, </a:t>
            </a:r>
            <a:r>
              <a:rPr lang="it-IT" sz="1400" b="1" dirty="0" err="1" smtClean="0">
                <a:latin typeface="Helvetica"/>
                <a:cs typeface="Helvetica"/>
              </a:rPr>
              <a:t>lett</a:t>
            </a:r>
            <a:r>
              <a:rPr lang="it-IT" sz="1400" b="1" dirty="0" smtClean="0">
                <a:latin typeface="Helvetica"/>
                <a:cs typeface="Helvetica"/>
              </a:rPr>
              <a:t>. </a:t>
            </a:r>
            <a:r>
              <a:rPr lang="it-IT" sz="1400" b="1" dirty="0" err="1" smtClean="0">
                <a:latin typeface="Helvetica"/>
                <a:cs typeface="Helvetica"/>
              </a:rPr>
              <a:t>ff</a:t>
            </a:r>
            <a:r>
              <a:rPr lang="it-IT" sz="1400" b="1" dirty="0" smtClean="0">
                <a:latin typeface="Helvetica"/>
                <a:cs typeface="Helvetica"/>
              </a:rPr>
              <a:t>) </a:t>
            </a:r>
            <a:r>
              <a:rPr lang="it-IT" sz="1400" b="1" dirty="0">
                <a:latin typeface="Helvetica"/>
                <a:cs typeface="Helvetica"/>
              </a:rPr>
              <a:t>d</a:t>
            </a:r>
            <a:r>
              <a:rPr lang="it-IT" sz="1400" b="1" dirty="0" smtClean="0">
                <a:latin typeface="Helvetica"/>
                <a:cs typeface="Helvetica"/>
              </a:rPr>
              <a:t>.lgs. 150/2022 </a:t>
            </a:r>
          </a:p>
          <a:p>
            <a:pPr algn="just">
              <a:spcAft>
                <a:spcPts val="600"/>
              </a:spcAft>
            </a:pPr>
            <a:endParaRPr lang="it-IT" dirty="0">
              <a:latin typeface="Helvetica"/>
              <a:cs typeface="Helvetica"/>
            </a:endParaRPr>
          </a:p>
        </p:txBody>
      </p:sp>
    </p:spTree>
    <p:extLst>
      <p:ext uri="{BB962C8B-B14F-4D97-AF65-F5344CB8AC3E}">
        <p14:creationId xmlns:p14="http://schemas.microsoft.com/office/powerpoint/2010/main" val="1761473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78C2C4F-8DDB-429A-8D40-D307BB712372}"/>
              </a:ext>
            </a:extLst>
          </p:cNvPr>
          <p:cNvSpPr>
            <a:spLocks noGrp="1"/>
          </p:cNvSpPr>
          <p:nvPr>
            <p:ph type="ctrTitle"/>
          </p:nvPr>
        </p:nvSpPr>
        <p:spPr>
          <a:xfrm>
            <a:off x="1216526" y="1243263"/>
            <a:ext cx="9060653" cy="2268344"/>
          </a:xfrm>
        </p:spPr>
        <p:txBody>
          <a:bodyPr>
            <a:normAutofit/>
          </a:bodyPr>
          <a:lstStyle/>
          <a:p>
            <a:pPr algn="just"/>
            <a:r>
              <a:rPr lang="it-IT" sz="3600" dirty="0">
                <a:solidFill>
                  <a:prstClr val="black"/>
                </a:solidFill>
                <a:latin typeface="Georgia" panose="02040502050405020303" pitchFamily="18" charset="0"/>
              </a:rPr>
              <a:t>4</a:t>
            </a:r>
            <a:r>
              <a:rPr lang="it-IT" sz="3600" dirty="0" smtClean="0">
                <a:solidFill>
                  <a:prstClr val="black"/>
                </a:solidFill>
                <a:latin typeface="Georgia" panose="02040502050405020303" pitchFamily="18" charset="0"/>
              </a:rPr>
              <a:t>. </a:t>
            </a:r>
            <a:r>
              <a:rPr lang="it-IT" sz="3600" dirty="0">
                <a:solidFill>
                  <a:prstClr val="black"/>
                </a:solidFill>
                <a:latin typeface="Georgia" panose="02040502050405020303" pitchFamily="18" charset="0"/>
              </a:rPr>
              <a:t> </a:t>
            </a:r>
            <a:r>
              <a:rPr lang="it-IT" sz="3600" dirty="0" smtClean="0">
                <a:solidFill>
                  <a:prstClr val="black"/>
                </a:solidFill>
                <a:latin typeface="Georgia" panose="02040502050405020303" pitchFamily="18" charset="0"/>
              </a:rPr>
              <a:t>IMPUGNAZIONI STRAORDINARIE</a:t>
            </a:r>
            <a:br>
              <a:rPr lang="it-IT" sz="3600" dirty="0" smtClean="0">
                <a:solidFill>
                  <a:prstClr val="black"/>
                </a:solidFill>
                <a:latin typeface="Georgia" panose="02040502050405020303" pitchFamily="18" charset="0"/>
              </a:rPr>
            </a:br>
            <a:endParaRPr lang="it-IT" sz="3600" dirty="0">
              <a:latin typeface="Georgia" panose="02040502050405020303" pitchFamily="18" charset="0"/>
            </a:endParaRPr>
          </a:p>
        </p:txBody>
      </p:sp>
    </p:spTree>
    <p:extLst>
      <p:ext uri="{BB962C8B-B14F-4D97-AF65-F5344CB8AC3E}">
        <p14:creationId xmlns:p14="http://schemas.microsoft.com/office/powerpoint/2010/main" val="1703187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34518" y="914379"/>
            <a:ext cx="9506730" cy="1135326"/>
          </a:xfrm>
          <a:solidFill>
            <a:srgbClr val="FFC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pPr algn="ct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dirty="0">
                <a:solidFill>
                  <a:schemeClr val="tx1"/>
                </a:solidFill>
                <a:latin typeface="Georgia" panose="02040502050405020303" pitchFamily="18" charset="0"/>
                <a:ea typeface="+mn-ea"/>
                <a:cs typeface="+mn-cs"/>
              </a:rPr>
              <a:t>A</a:t>
            </a:r>
            <a:r>
              <a:rPr lang="it-IT" sz="2400" b="1" dirty="0" smtClean="0">
                <a:solidFill>
                  <a:schemeClr val="tx1"/>
                </a:solidFill>
                <a:latin typeface="Georgia" panose="02040502050405020303" pitchFamily="18" charset="0"/>
                <a:ea typeface="+mn-ea"/>
                <a:cs typeface="+mn-cs"/>
              </a:rPr>
              <a:t>mbiti </a:t>
            </a:r>
            <a:r>
              <a:rPr lang="it-IT" sz="2400" b="1" dirty="0">
                <a:solidFill>
                  <a:schemeClr val="tx1"/>
                </a:solidFill>
                <a:latin typeface="Georgia" panose="02040502050405020303" pitchFamily="18" charset="0"/>
                <a:ea typeface="+mn-ea"/>
                <a:cs typeface="+mn-cs"/>
              </a:rPr>
              <a:t>di intervento</a:t>
            </a: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endParaRPr lang="it-IT" sz="2400" b="1" i="1" dirty="0">
              <a:solidFill>
                <a:schemeClr val="tx1"/>
              </a:solidFill>
              <a:latin typeface="Georgia" panose="02040502050405020303" pitchFamily="18" charset="0"/>
              <a:ea typeface="+mn-ea"/>
              <a:cs typeface="+mn-cs"/>
            </a:endParaRPr>
          </a:p>
        </p:txBody>
      </p:sp>
      <p:sp>
        <p:nvSpPr>
          <p:cNvPr id="5" name="CasellaDiTesto 4">
            <a:extLst>
              <a:ext uri="{FF2B5EF4-FFF2-40B4-BE49-F238E27FC236}">
                <a16:creationId xmlns="" xmlns:a16="http://schemas.microsoft.com/office/drawing/2014/main" id="{AF9906C2-D3CD-4EE0-95CC-858B9A86286A}"/>
              </a:ext>
            </a:extLst>
          </p:cNvPr>
          <p:cNvSpPr txBox="1"/>
          <p:nvPr/>
        </p:nvSpPr>
        <p:spPr>
          <a:xfrm>
            <a:off x="1835115" y="2942547"/>
            <a:ext cx="9949343" cy="1996700"/>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 Rescissione del giudicato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629-</a:t>
            </a:r>
            <a:r>
              <a:rPr lang="it-IT" sz="1800" b="1" i="1" dirty="0" smtClean="0">
                <a:effectLst/>
                <a:latin typeface="Georgia" panose="02040502050405020303" pitchFamily="18" charset="0"/>
                <a:ea typeface="Calibri" panose="020F0502020204030204" pitchFamily="34" charset="0"/>
                <a:cs typeface="Times New Roman" panose="02020603050405020304" pitchFamily="18" charset="0"/>
              </a:rPr>
              <a:t>bis</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 c.p.p</a:t>
            </a:r>
            <a:r>
              <a:rPr lang="it-IT" sz="1800" b="1" dirty="0">
                <a:effectLst/>
                <a:latin typeface="Georgia" panose="02040502050405020303" pitchFamily="18" charset="0"/>
                <a:ea typeface="Calibri" panose="020F0502020204030204" pitchFamily="34" charset="0"/>
                <a:cs typeface="Times New Roman" panose="02020603050405020304" pitchFamily="18" charset="0"/>
              </a:rPr>
              <a:t>.)</a:t>
            </a:r>
            <a:endParaRPr lang="it-IT" b="1" i="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i="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 Rimedi </a:t>
            </a:r>
            <a:r>
              <a:rPr lang="it-IT" b="1" i="1" dirty="0">
                <a:latin typeface="Georgia" panose="02040502050405020303" pitchFamily="18" charset="0"/>
                <a:ea typeface="Calibri" panose="020F0502020204030204" pitchFamily="34" charset="0"/>
                <a:cs typeface="Times New Roman" panose="02020603050405020304" pitchFamily="18" charset="0"/>
              </a:rPr>
              <a:t>per l’esecuzione delle decisioni </a:t>
            </a:r>
            <a:r>
              <a:rPr lang="it-IT" b="1" i="1" dirty="0" smtClean="0">
                <a:latin typeface="Georgia" panose="02040502050405020303" pitchFamily="18" charset="0"/>
                <a:ea typeface="Calibri" panose="020F0502020204030204" pitchFamily="34" charset="0"/>
                <a:cs typeface="Times New Roman" panose="02020603050405020304" pitchFamily="18" charset="0"/>
              </a:rPr>
              <a:t> della </a:t>
            </a:r>
            <a:r>
              <a:rPr lang="it-IT" b="1" i="1" dirty="0">
                <a:latin typeface="Georgia" panose="02040502050405020303" pitchFamily="18" charset="0"/>
                <a:ea typeface="Calibri" panose="020F0502020204030204" pitchFamily="34" charset="0"/>
                <a:cs typeface="Times New Roman" panose="02020603050405020304" pitchFamily="18" charset="0"/>
              </a:rPr>
              <a:t>Corte europea dei diritti </a:t>
            </a:r>
            <a:r>
              <a:rPr lang="it-IT" b="1" i="1" dirty="0" smtClean="0">
                <a:latin typeface="Georgia" panose="02040502050405020303" pitchFamily="18" charset="0"/>
                <a:ea typeface="Calibri" panose="020F0502020204030204" pitchFamily="34" charset="0"/>
                <a:cs typeface="Times New Roman" panose="02020603050405020304" pitchFamily="18" charset="0"/>
              </a:rPr>
              <a:t>dell’uomo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628-</a:t>
            </a:r>
            <a:r>
              <a:rPr lang="it-IT" sz="1800" b="1" i="1" dirty="0" smtClean="0">
                <a:effectLst/>
                <a:latin typeface="Georgia" panose="02040502050405020303" pitchFamily="18" charset="0"/>
                <a:ea typeface="Calibri" panose="020F0502020204030204" pitchFamily="34" charset="0"/>
                <a:cs typeface="Times New Roman" panose="02020603050405020304" pitchFamily="18" charset="0"/>
              </a:rPr>
              <a:t>bis</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 c.p.p</a:t>
            </a:r>
            <a:r>
              <a:rPr lang="it-IT" sz="1800" b="1" dirty="0">
                <a:effectLst/>
                <a:latin typeface="Georgia" panose="02040502050405020303" pitchFamily="18" charset="0"/>
                <a:ea typeface="Calibri" panose="020F0502020204030204" pitchFamily="34" charset="0"/>
                <a:cs typeface="Times New Roman" panose="02020603050405020304" pitchFamily="18" charset="0"/>
              </a:rPr>
              <a:t>.)</a:t>
            </a:r>
            <a:endParaRPr lang="it-IT" b="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dirty="0">
              <a:effectLst/>
              <a:latin typeface="Georgia" panose="02040502050405020303" pitchFamily="18"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779031550"/>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11" name="Rettangolo 10"/>
          <p:cNvSpPr/>
          <p:nvPr/>
        </p:nvSpPr>
        <p:spPr>
          <a:xfrm>
            <a:off x="1490385" y="2552717"/>
            <a:ext cx="10445658" cy="1200329"/>
          </a:xfrm>
          <a:prstGeom prst="rect">
            <a:avLst/>
          </a:prstGeom>
          <a:noFill/>
        </p:spPr>
        <p:txBody>
          <a:bodyPr wrap="square">
            <a:spAutoFit/>
          </a:bodyPr>
          <a:lstStyle/>
          <a:p>
            <a:pPr algn="just"/>
            <a:endParaRPr lang="it-IT" b="1" dirty="0" smtClean="0">
              <a:solidFill>
                <a:schemeClr val="accent2"/>
              </a:solidFill>
              <a:latin typeface="Georgia" panose="02040502050405020303" pitchFamily="18" charset="0"/>
            </a:endParaRPr>
          </a:p>
          <a:p>
            <a:pPr algn="just"/>
            <a:endParaRPr lang="it-IT" b="1"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 xmlns:a16="http://schemas.microsoft.com/office/drawing/2014/main" id="{AF9906C2-D3CD-4EE0-95CC-858B9A86286A}"/>
              </a:ext>
            </a:extLst>
          </p:cNvPr>
          <p:cNvSpPr txBox="1"/>
          <p:nvPr/>
        </p:nvSpPr>
        <p:spPr>
          <a:xfrm>
            <a:off x="1295987" y="427613"/>
            <a:ext cx="10682118" cy="828688"/>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just">
              <a:lnSpc>
                <a:spcPct val="115000"/>
              </a:lnSpc>
            </a:pPr>
            <a:r>
              <a:rPr lang="it-IT" sz="2400" b="1" i="1" dirty="0" smtClean="0">
                <a:latin typeface="Georgia" panose="02040502050405020303" pitchFamily="18" charset="0"/>
                <a:ea typeface="Calibri" panose="020F0502020204030204" pitchFamily="34" charset="0"/>
                <a:cs typeface="Times New Roman" panose="02020603050405020304" pitchFamily="18" charset="0"/>
              </a:rPr>
              <a:t>Impugnazioni straordinarie: criteri di delega</a:t>
            </a:r>
            <a:endParaRPr lang="it-IT" sz="2400" b="1" i="1"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dirty="0"/>
          </a:p>
        </p:txBody>
      </p:sp>
      <p:sp>
        <p:nvSpPr>
          <p:cNvPr id="6" name="Rettangolo 5"/>
          <p:cNvSpPr/>
          <p:nvPr/>
        </p:nvSpPr>
        <p:spPr>
          <a:xfrm>
            <a:off x="1671824" y="1969611"/>
            <a:ext cx="10292913" cy="5078314"/>
          </a:xfrm>
          <a:prstGeom prst="rect">
            <a:avLst/>
          </a:prstGeom>
          <a:noFill/>
        </p:spPr>
        <p:txBody>
          <a:bodyPr wrap="square">
            <a:spAutoFit/>
          </a:bodyPr>
          <a:lstStyle/>
          <a:p>
            <a:pPr algn="just"/>
            <a:endParaRPr lang="it-IT" b="1" dirty="0" smtClean="0">
              <a:solidFill>
                <a:schemeClr val="accent2"/>
              </a:solidFill>
              <a:latin typeface="Georgia" panose="02040502050405020303" pitchFamily="18" charset="0"/>
            </a:endParaRPr>
          </a:p>
          <a:p>
            <a:pPr algn="just"/>
            <a:r>
              <a:rPr lang="it-IT" b="1" dirty="0">
                <a:solidFill>
                  <a:schemeClr val="accent2"/>
                </a:solidFill>
                <a:latin typeface="Georgia" panose="02040502050405020303" pitchFamily="18" charset="0"/>
              </a:rPr>
              <a:t>Art. 1, comma 7,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g) della legge delega: </a:t>
            </a:r>
            <a:r>
              <a:rPr lang="it-IT" i="1" dirty="0">
                <a:solidFill>
                  <a:schemeClr val="accent2"/>
                </a:solidFill>
                <a:latin typeface="Georgia" panose="02040502050405020303" pitchFamily="18" charset="0"/>
              </a:rPr>
              <a:t>«g) ampliare la possibilità di rimedi successivi a favore dell'imputato e del condannato giudicato in assenza senza avere avuto effettiva conoscenza della celebrazione del processo, armonizzando la normativa processuale nazionale con quanto previsto dall'articolo 9 della direttiva (UE) 2016/343 del Parlamento europeo e del Consiglio, del 9 marzo </a:t>
            </a:r>
            <a:r>
              <a:rPr lang="it-IT" i="1" dirty="0" smtClean="0">
                <a:solidFill>
                  <a:schemeClr val="accent2"/>
                </a:solidFill>
                <a:latin typeface="Georgia" panose="02040502050405020303" pitchFamily="18" charset="0"/>
              </a:rPr>
              <a:t>2016»;</a:t>
            </a:r>
          </a:p>
          <a:p>
            <a:pPr algn="just"/>
            <a:endParaRPr lang="it-IT" i="1" dirty="0" smtClean="0">
              <a:solidFill>
                <a:schemeClr val="accent2"/>
              </a:solidFill>
              <a:latin typeface="Georgia" panose="02040502050405020303" pitchFamily="18" charset="0"/>
            </a:endParaRPr>
          </a:p>
          <a:p>
            <a:pPr algn="just"/>
            <a:r>
              <a:rPr lang="it-IT" b="1" dirty="0">
                <a:solidFill>
                  <a:schemeClr val="accent2"/>
                </a:solidFill>
                <a:latin typeface="Georgia" panose="02040502050405020303" pitchFamily="18" charset="0"/>
              </a:rPr>
              <a:t>Art.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o) della legge delega: </a:t>
            </a:r>
            <a:r>
              <a:rPr lang="it-IT" i="1" dirty="0">
                <a:solidFill>
                  <a:schemeClr val="accent2"/>
                </a:solidFill>
                <a:latin typeface="Georgia" panose="02040502050405020303" pitchFamily="18" charset="0"/>
              </a:rPr>
              <a:t>«introdurre un mezzo di </a:t>
            </a:r>
            <a:r>
              <a:rPr lang="it-IT" i="1" dirty="0" smtClean="0">
                <a:solidFill>
                  <a:schemeClr val="accent2"/>
                </a:solidFill>
                <a:latin typeface="Georgia" panose="02040502050405020303" pitchFamily="18" charset="0"/>
              </a:rPr>
              <a:t>impugnazione </a:t>
            </a:r>
            <a:r>
              <a:rPr lang="it-IT" i="1" dirty="0">
                <a:solidFill>
                  <a:schemeClr val="accent2"/>
                </a:solidFill>
                <a:latin typeface="Georgia" panose="02040502050405020303" pitchFamily="18" charset="0"/>
              </a:rPr>
              <a:t>straordinario davanti alla Corte di cassazione al fine di dare esecuzione alla </a:t>
            </a:r>
            <a:r>
              <a:rPr lang="it-IT" i="1" dirty="0" smtClean="0">
                <a:solidFill>
                  <a:schemeClr val="accent2"/>
                </a:solidFill>
                <a:latin typeface="Georgia" panose="02040502050405020303" pitchFamily="18" charset="0"/>
              </a:rPr>
              <a:t>sentenza </a:t>
            </a:r>
            <a:r>
              <a:rPr lang="it-IT" i="1" dirty="0">
                <a:solidFill>
                  <a:schemeClr val="accent2"/>
                </a:solidFill>
                <a:latin typeface="Georgia" panose="02040502050405020303" pitchFamily="18" charset="0"/>
              </a:rPr>
              <a:t>definitiva della Corte europea dei </a:t>
            </a:r>
            <a:r>
              <a:rPr lang="it-IT" i="1" dirty="0" smtClean="0">
                <a:solidFill>
                  <a:schemeClr val="accent2"/>
                </a:solidFill>
                <a:latin typeface="Georgia" panose="02040502050405020303" pitchFamily="18" charset="0"/>
              </a:rPr>
              <a:t>diritti </a:t>
            </a:r>
            <a:r>
              <a:rPr lang="it-IT" i="1" dirty="0">
                <a:solidFill>
                  <a:schemeClr val="accent2"/>
                </a:solidFill>
                <a:latin typeface="Georgia" panose="02040502050405020303" pitchFamily="18" charset="0"/>
              </a:rPr>
              <a:t>dell’uomo, proponibile dal soggetto che abbia presentato il ricorso, entro un termine perentorio; attribuire alla Corte di cassazione il potere di adottare i provvedimenti </a:t>
            </a:r>
            <a:r>
              <a:rPr lang="it-IT" i="1" dirty="0" smtClean="0">
                <a:solidFill>
                  <a:schemeClr val="accent2"/>
                </a:solidFill>
                <a:latin typeface="Georgia" panose="02040502050405020303" pitchFamily="18" charset="0"/>
              </a:rPr>
              <a:t>necessari </a:t>
            </a:r>
            <a:r>
              <a:rPr lang="it-IT" i="1" dirty="0">
                <a:solidFill>
                  <a:schemeClr val="accent2"/>
                </a:solidFill>
                <a:latin typeface="Georgia" panose="02040502050405020303" pitchFamily="18" charset="0"/>
              </a:rPr>
              <a:t>e disciplinare l’eventuale procedimento successivo; coordinare il rimedio di cui alla presente lettera con quello della rescissione del giudicato, individuando per quest’ultimo una coerente collocazione sistematica, e con l’incidente di esecuzione di cui all’articolo 670 del codice di procedura penale».</a:t>
            </a:r>
          </a:p>
          <a:p>
            <a:pPr algn="just"/>
            <a:endParaRPr lang="it-IT"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360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37369" y="9970"/>
            <a:ext cx="10320421" cy="6848030"/>
          </a:xfrm>
          <a:prstGeom prst="rect">
            <a:avLst/>
          </a:prstGeom>
          <a:noFill/>
        </p:spPr>
        <p:txBody>
          <a:bodyPr wrap="square" rtlCol="0">
            <a:spAutoFit/>
          </a:bodyPr>
          <a:lstStyle/>
          <a:p>
            <a:pPr algn="just">
              <a:spcAft>
                <a:spcPts val="600"/>
              </a:spcAft>
            </a:pPr>
            <a:r>
              <a:rPr lang="it-IT" i="1" dirty="0">
                <a:latin typeface="Helvetica"/>
                <a:cs typeface="Helvetica"/>
              </a:rPr>
              <a:t>Art. 629-bis c.p.p. - Rescissione del giudicato</a:t>
            </a:r>
          </a:p>
          <a:p>
            <a:pPr algn="just">
              <a:spcAft>
                <a:spcPts val="600"/>
              </a:spcAft>
            </a:pPr>
            <a:r>
              <a:rPr lang="it-IT" dirty="0">
                <a:latin typeface="Helvetica"/>
                <a:cs typeface="Helvetica"/>
              </a:rPr>
              <a:t>1. Fuori dei casi disciplinati dall’articolo 628-bis, il condannato o la persona sottoposta a misura di sicurezza con sentenza passata in giudicato nei cui confronti si sia proceduto in assenza può ottenere la rescissione del giudicato qualora provi che sia stato dichiarato assente </a:t>
            </a:r>
            <a:r>
              <a:rPr lang="it-IT" b="1" dirty="0">
                <a:latin typeface="Helvetica"/>
                <a:cs typeface="Helvetica"/>
              </a:rPr>
              <a:t>in mancanza dei presupposti previsti dall’articolo 420-</a:t>
            </a:r>
            <a:r>
              <a:rPr lang="it-IT" b="1" i="1" dirty="0">
                <a:latin typeface="Helvetica"/>
                <a:cs typeface="Helvetica"/>
              </a:rPr>
              <a:t>bis</a:t>
            </a:r>
            <a:r>
              <a:rPr lang="it-IT" b="1" dirty="0">
                <a:latin typeface="Helvetica"/>
                <a:cs typeface="Helvetica"/>
              </a:rPr>
              <a:t>,</a:t>
            </a:r>
            <a:r>
              <a:rPr lang="it-IT" dirty="0">
                <a:latin typeface="Helvetica"/>
                <a:cs typeface="Helvetica"/>
              </a:rPr>
              <a:t> e che </a:t>
            </a:r>
            <a:r>
              <a:rPr lang="it-IT" b="1" dirty="0">
                <a:latin typeface="Helvetica"/>
                <a:cs typeface="Helvetica"/>
              </a:rPr>
              <a:t>non abbia potuto proporre impugnazione della sentenza nei termini senza sua colpa</a:t>
            </a:r>
            <a:r>
              <a:rPr lang="it-IT" dirty="0">
                <a:latin typeface="Helvetica"/>
                <a:cs typeface="Helvetica"/>
              </a:rPr>
              <a:t>, salvo risulti che abbia avuto effettiva conoscenza della pendenza del processo prima della pronuncia della sentenza.</a:t>
            </a:r>
          </a:p>
          <a:p>
            <a:pPr algn="just">
              <a:spcAft>
                <a:spcPts val="600"/>
              </a:spcAft>
            </a:pPr>
            <a:r>
              <a:rPr lang="it-IT" dirty="0">
                <a:latin typeface="Helvetica"/>
                <a:cs typeface="Helvetica"/>
              </a:rPr>
              <a:t>2. La richiesta è presentata alla corte di appello nel cui distretto ha sede il giudice che ha emesso il provvedimento, a pena di inammissibilità, personalmente dall'interessato o da un difensore munito di procura speciale entro trenta giorni dal momento dell'avvenuta conoscenza </a:t>
            </a:r>
            <a:r>
              <a:rPr lang="it-IT" b="1" dirty="0">
                <a:latin typeface="Helvetica"/>
                <a:cs typeface="Helvetica"/>
              </a:rPr>
              <a:t>della sentenza. </a:t>
            </a:r>
          </a:p>
          <a:p>
            <a:pPr algn="just">
              <a:spcAft>
                <a:spcPts val="600"/>
              </a:spcAft>
            </a:pPr>
            <a:r>
              <a:rPr lang="it-IT" dirty="0">
                <a:latin typeface="Helvetica"/>
                <a:cs typeface="Helvetica"/>
              </a:rPr>
              <a:t>3. La corte di appello provvede ai sensi dell'articolo 127 e, se accoglie la richiesta, revoca la sentenza e dispone la trasmissione degli atti al giudice della fase o del grado in cui si è verificata la nullità.</a:t>
            </a:r>
          </a:p>
          <a:p>
            <a:pPr algn="just">
              <a:spcAft>
                <a:spcPts val="600"/>
              </a:spcAft>
            </a:pPr>
            <a:r>
              <a:rPr lang="it-IT" dirty="0">
                <a:latin typeface="Helvetica"/>
                <a:cs typeface="Helvetica"/>
              </a:rPr>
              <a:t>4. Si applicano gli articoli 635 e 640.</a:t>
            </a:r>
          </a:p>
          <a:p>
            <a:pPr algn="r">
              <a:spcAft>
                <a:spcPts val="600"/>
              </a:spcAft>
            </a:pPr>
            <a:r>
              <a:rPr lang="it-IT" sz="1400" b="1" u="sng" dirty="0">
                <a:latin typeface="Helvetica"/>
                <a:cs typeface="Helvetica"/>
              </a:rPr>
              <a:t>V. art. 37, co. 1, d.lgs. 150/</a:t>
            </a:r>
            <a:r>
              <a:rPr lang="it-IT" sz="1400" b="1" u="sng" dirty="0" smtClean="0">
                <a:latin typeface="Helvetica"/>
                <a:cs typeface="Helvetica"/>
              </a:rPr>
              <a:t>2022</a:t>
            </a:r>
            <a:endParaRPr lang="it-IT" sz="1400" i="1" u="sng" dirty="0">
              <a:latin typeface="Helvetica"/>
              <a:cs typeface="Helvetica"/>
            </a:endParaRPr>
          </a:p>
          <a:p>
            <a:pPr lvl="2" algn="just">
              <a:spcAft>
                <a:spcPts val="600"/>
              </a:spcAft>
            </a:pPr>
            <a:r>
              <a:rPr lang="it-IT" sz="1600" i="1" dirty="0">
                <a:latin typeface="Helvetica"/>
                <a:cs typeface="Helvetica"/>
              </a:rPr>
              <a:t>Art. 175 c.p.p. - Restituzione nel termine</a:t>
            </a:r>
          </a:p>
          <a:p>
            <a:pPr lvl="2" algn="just">
              <a:spcAft>
                <a:spcPts val="600"/>
              </a:spcAft>
            </a:pPr>
            <a:r>
              <a:rPr lang="it-IT" sz="1600" i="1" dirty="0">
                <a:latin typeface="Helvetica"/>
                <a:cs typeface="Helvetica"/>
              </a:rPr>
              <a:t>[Omissis]</a:t>
            </a:r>
          </a:p>
          <a:p>
            <a:pPr lvl="2" algn="just">
              <a:spcAft>
                <a:spcPts val="600"/>
              </a:spcAft>
            </a:pPr>
            <a:r>
              <a:rPr lang="it-IT" sz="1600" dirty="0">
                <a:latin typeface="Helvetica"/>
                <a:cs typeface="Helvetica"/>
              </a:rPr>
              <a:t> 2.1. L’imputato giudicato in assenza è restituito, a sua richiesta, nel termine per proporre impugnazione, salvo che vi abbia volontariamente rinunciato, </a:t>
            </a:r>
            <a:r>
              <a:rPr lang="it-IT" sz="1600" b="1" dirty="0">
                <a:latin typeface="Helvetica"/>
                <a:cs typeface="Helvetica"/>
              </a:rPr>
              <a:t>se, nei casi previsti dai commi 2 e 3 dell’articolo 420-bis </a:t>
            </a:r>
            <a:r>
              <a:rPr lang="it-IT" sz="1600" i="1" dirty="0">
                <a:solidFill>
                  <a:srgbClr val="FF0000"/>
                </a:solidFill>
                <a:latin typeface="Helvetica"/>
                <a:cs typeface="Helvetica"/>
              </a:rPr>
              <a:t>(conoscenza ritenuta dal giudice o casi di latitanza e assimilati)</a:t>
            </a:r>
            <a:r>
              <a:rPr lang="it-IT" sz="1600" b="1" dirty="0">
                <a:latin typeface="Helvetica"/>
                <a:cs typeface="Helvetica"/>
              </a:rPr>
              <a:t>, fornisce la prova di non aver avuto effettiva conoscenza della pendenza del processo e di non aver potuto proporre impugnazione nei termini senza sua colpa.</a:t>
            </a:r>
          </a:p>
          <a:p>
            <a:pPr lvl="2" algn="just">
              <a:spcAft>
                <a:spcPts val="600"/>
              </a:spcAft>
            </a:pPr>
            <a:r>
              <a:rPr lang="it-IT" sz="1600" i="1" dirty="0">
                <a:latin typeface="Helvetica"/>
                <a:cs typeface="Helvetica"/>
              </a:rPr>
              <a:t>[Omissis]</a:t>
            </a:r>
          </a:p>
        </p:txBody>
      </p:sp>
      <p:sp>
        <p:nvSpPr>
          <p:cNvPr id="5" name="Diverso da 4"/>
          <p:cNvSpPr/>
          <p:nvPr/>
        </p:nvSpPr>
        <p:spPr>
          <a:xfrm>
            <a:off x="1419994" y="4721994"/>
            <a:ext cx="822960" cy="822960"/>
          </a:xfrm>
          <a:prstGeom prst="mathNotEqual">
            <a:avLst/>
          </a:prstGeom>
          <a:ln/>
        </p:spPr>
        <p:style>
          <a:lnRef idx="1">
            <a:schemeClr val="accent1"/>
          </a:lnRef>
          <a:fillRef idx="3">
            <a:schemeClr val="accent1"/>
          </a:fillRef>
          <a:effectRef idx="2">
            <a:schemeClr val="accent1"/>
          </a:effectRef>
          <a:fontRef idx="minor">
            <a:schemeClr val="lt1"/>
          </a:fontRef>
        </p:style>
        <p:txBody>
          <a:bodyPr/>
          <a:lstStyle/>
          <a:p>
            <a:endParaRPr lang="it-IT"/>
          </a:p>
        </p:txBody>
      </p:sp>
    </p:spTree>
    <p:extLst>
      <p:ext uri="{BB962C8B-B14F-4D97-AF65-F5344CB8AC3E}">
        <p14:creationId xmlns:p14="http://schemas.microsoft.com/office/powerpoint/2010/main" val="3324231897"/>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882317" y="9970"/>
            <a:ext cx="11309684" cy="7201973"/>
          </a:xfrm>
          <a:prstGeom prst="rect">
            <a:avLst/>
          </a:prstGeom>
          <a:noFill/>
        </p:spPr>
        <p:txBody>
          <a:bodyPr wrap="square" rtlCol="0">
            <a:spAutoFit/>
          </a:bodyPr>
          <a:lstStyle/>
          <a:p>
            <a:pPr algn="ctr">
              <a:spcAft>
                <a:spcPts val="600"/>
              </a:spcAft>
            </a:pPr>
            <a:r>
              <a:rPr lang="it-IT" b="1" i="1" dirty="0" smtClean="0">
                <a:latin typeface="Helvetica"/>
                <a:cs typeface="Helvetica"/>
              </a:rPr>
              <a:t>Libro IX - TITOLO </a:t>
            </a:r>
            <a:r>
              <a:rPr lang="it-IT" b="1" i="1" dirty="0">
                <a:latin typeface="Helvetica"/>
                <a:cs typeface="Helvetica"/>
              </a:rPr>
              <a:t>III-bis</a:t>
            </a:r>
          </a:p>
          <a:p>
            <a:pPr algn="ctr">
              <a:spcAft>
                <a:spcPts val="600"/>
              </a:spcAft>
            </a:pPr>
            <a:r>
              <a:rPr lang="it-IT" b="1" i="1" dirty="0">
                <a:latin typeface="Helvetica"/>
                <a:cs typeface="Helvetica"/>
              </a:rPr>
              <a:t>Rimedi per l’esecuzione delle </a:t>
            </a:r>
            <a:r>
              <a:rPr lang="it-IT" b="1" i="1" dirty="0" smtClean="0">
                <a:latin typeface="Helvetica"/>
                <a:cs typeface="Helvetica"/>
              </a:rPr>
              <a:t>decisioni della </a:t>
            </a:r>
            <a:r>
              <a:rPr lang="it-IT" b="1" i="1" dirty="0">
                <a:latin typeface="Helvetica"/>
                <a:cs typeface="Helvetica"/>
              </a:rPr>
              <a:t>Corte europea dei diritti </a:t>
            </a:r>
            <a:r>
              <a:rPr lang="it-IT" b="1" i="1" dirty="0" smtClean="0">
                <a:latin typeface="Helvetica"/>
                <a:cs typeface="Helvetica"/>
              </a:rPr>
              <a:t>dell’uomo</a:t>
            </a:r>
            <a:endParaRPr lang="it-IT" i="1" dirty="0">
              <a:latin typeface="Helvetica"/>
              <a:cs typeface="Helvetica"/>
            </a:endParaRPr>
          </a:p>
          <a:p>
            <a:pPr algn="just">
              <a:spcAft>
                <a:spcPts val="600"/>
              </a:spcAft>
            </a:pPr>
            <a:r>
              <a:rPr lang="it-IT" i="1" dirty="0">
                <a:latin typeface="Helvetica"/>
                <a:cs typeface="Helvetica"/>
              </a:rPr>
              <a:t>Art. 628-bis c.p.p. (Richiesta per l’eliminazione degli effetti pregiudizievoli delle decisioni adottate in violazione della Convenzione per la salvaguardia dei diritti dell’uomo e delle libertà fondamentali o dei Protocolli addizionali)</a:t>
            </a:r>
          </a:p>
          <a:p>
            <a:pPr algn="just">
              <a:spcAft>
                <a:spcPts val="600"/>
              </a:spcAft>
            </a:pPr>
            <a:r>
              <a:rPr lang="it-IT" dirty="0">
                <a:latin typeface="Helvetica"/>
                <a:cs typeface="Helvetica"/>
              </a:rPr>
              <a:t>1. Il condannato e la persona sottoposta a misura di sicurezza possono richiedere alla Corte di cassazione di </a:t>
            </a:r>
            <a:r>
              <a:rPr lang="it-IT" b="1" dirty="0">
                <a:solidFill>
                  <a:srgbClr val="FF0000"/>
                </a:solidFill>
                <a:latin typeface="Helvetica"/>
                <a:cs typeface="Helvetica"/>
              </a:rPr>
              <a:t>revocare la sentenza penale o il decreto penale di condanna </a:t>
            </a:r>
            <a:r>
              <a:rPr lang="it-IT" dirty="0">
                <a:latin typeface="Helvetica"/>
                <a:cs typeface="Helvetica"/>
              </a:rPr>
              <a:t>pronunciati nei loro confronti, di disporre la </a:t>
            </a:r>
            <a:r>
              <a:rPr lang="it-IT" b="1" dirty="0">
                <a:solidFill>
                  <a:srgbClr val="FF0000"/>
                </a:solidFill>
                <a:latin typeface="Helvetica"/>
                <a:cs typeface="Helvetica"/>
              </a:rPr>
              <a:t>riapertura del procedimento </a:t>
            </a:r>
            <a:r>
              <a:rPr lang="it-IT" dirty="0">
                <a:latin typeface="Helvetica"/>
                <a:cs typeface="Helvetica"/>
              </a:rPr>
              <a:t>o, comunque, di </a:t>
            </a:r>
            <a:r>
              <a:rPr lang="it-IT" b="1" dirty="0">
                <a:solidFill>
                  <a:srgbClr val="FF0000"/>
                </a:solidFill>
                <a:latin typeface="Helvetica"/>
                <a:cs typeface="Helvetica"/>
              </a:rPr>
              <a:t>adottare i provvedimenti necessari per eliminare gli effetti pregiudizievoli</a:t>
            </a:r>
            <a:r>
              <a:rPr lang="it-IT" b="1" dirty="0">
                <a:latin typeface="Helvetica"/>
                <a:cs typeface="Helvetica"/>
              </a:rPr>
              <a:t> </a:t>
            </a:r>
            <a:r>
              <a:rPr lang="it-IT" dirty="0">
                <a:latin typeface="Helvetica"/>
                <a:cs typeface="Helvetica"/>
              </a:rPr>
              <a:t>derivanti dalla violazione accertata dalla Corte europea dei diritti dell’uomo, </a:t>
            </a:r>
            <a:r>
              <a:rPr lang="it-IT" b="1" dirty="0">
                <a:latin typeface="Helvetica"/>
                <a:cs typeface="Helvetica"/>
              </a:rPr>
              <a:t>quando hanno proposto ricorso</a:t>
            </a:r>
            <a:r>
              <a:rPr lang="it-IT" dirty="0">
                <a:latin typeface="Helvetica"/>
                <a:cs typeface="Helvetica"/>
              </a:rPr>
              <a:t> per l’accertamento di una violazione dei diritti riconosciuti dalla Convenzione per la salvaguardia dei diritti dell’uomo e delle libertà fondamentali o dai Protocolli addizionali alla Convenzione e la Corte europea </a:t>
            </a:r>
            <a:r>
              <a:rPr lang="it-IT" b="1" dirty="0">
                <a:latin typeface="Helvetica"/>
                <a:cs typeface="Helvetica"/>
              </a:rPr>
              <a:t>ha accolto il ricorso </a:t>
            </a:r>
            <a:r>
              <a:rPr lang="it-IT" dirty="0">
                <a:latin typeface="Helvetica"/>
                <a:cs typeface="Helvetica"/>
              </a:rPr>
              <a:t>con decisione definitiva, oppure </a:t>
            </a:r>
            <a:r>
              <a:rPr lang="it-IT" b="1" dirty="0">
                <a:latin typeface="Helvetica"/>
                <a:cs typeface="Helvetica"/>
              </a:rPr>
              <a:t>ha disposto la cancellazione dal ruolo del ricorso ai sensi dell’articolo 37 </a:t>
            </a:r>
            <a:r>
              <a:rPr lang="it-IT" dirty="0">
                <a:latin typeface="Helvetica"/>
                <a:cs typeface="Helvetica"/>
              </a:rPr>
              <a:t>della Convenzione a seguito del riconoscimento unilaterale della violazione da parte dello Stato</a:t>
            </a:r>
            <a:r>
              <a:rPr lang="it-IT" dirty="0" smtClean="0">
                <a:latin typeface="Helvetica"/>
                <a:cs typeface="Helvetica"/>
              </a:rPr>
              <a:t>.</a:t>
            </a:r>
          </a:p>
          <a:p>
            <a:pPr algn="just">
              <a:spcAft>
                <a:spcPts val="600"/>
              </a:spcAft>
            </a:pPr>
            <a:r>
              <a:rPr lang="it-IT" dirty="0" smtClean="0">
                <a:latin typeface="Helvetica"/>
                <a:cs typeface="Helvetica"/>
              </a:rPr>
              <a:t>2. La richiesta di cui al comma 1 contiene </a:t>
            </a:r>
            <a:r>
              <a:rPr lang="it-IT" b="1" dirty="0" smtClean="0">
                <a:latin typeface="Helvetica"/>
                <a:cs typeface="Helvetica"/>
              </a:rPr>
              <a:t>l’indicazione specifica delle ragioni </a:t>
            </a:r>
            <a:r>
              <a:rPr lang="it-IT" dirty="0" smtClean="0">
                <a:latin typeface="Helvetica"/>
                <a:cs typeface="Helvetica"/>
              </a:rPr>
              <a:t>che la giustificano ed è presentata </a:t>
            </a:r>
            <a:r>
              <a:rPr lang="it-IT" b="1" dirty="0" smtClean="0">
                <a:latin typeface="Helvetica"/>
                <a:cs typeface="Helvetica"/>
              </a:rPr>
              <a:t>personalmente </a:t>
            </a:r>
            <a:r>
              <a:rPr lang="it-IT" dirty="0" smtClean="0">
                <a:latin typeface="Helvetica"/>
                <a:cs typeface="Helvetica"/>
              </a:rPr>
              <a:t>dall’interessato o, in caso di morte, da un suo congiunto, </a:t>
            </a:r>
            <a:r>
              <a:rPr lang="it-IT" b="1" dirty="0" smtClean="0">
                <a:latin typeface="Helvetica"/>
                <a:cs typeface="Helvetica"/>
              </a:rPr>
              <a:t>a mezzo di difensore munito di procura speciale</a:t>
            </a:r>
            <a:r>
              <a:rPr lang="it-IT" dirty="0" smtClean="0">
                <a:latin typeface="Helvetica"/>
                <a:cs typeface="Helvetica"/>
              </a:rPr>
              <a:t>, con ricorso depositato </a:t>
            </a:r>
            <a:r>
              <a:rPr lang="it-IT" b="1" dirty="0" smtClean="0">
                <a:latin typeface="Helvetica"/>
                <a:cs typeface="Helvetica"/>
              </a:rPr>
              <a:t>presso la cancelleria del giudice che ha emesso la sentenza </a:t>
            </a:r>
            <a:r>
              <a:rPr lang="it-IT" dirty="0" smtClean="0">
                <a:latin typeface="Helvetica"/>
                <a:cs typeface="Helvetica"/>
              </a:rPr>
              <a:t>o il decreto penale di condanna nelle forme previste dall’articolo 582, </a:t>
            </a:r>
            <a:r>
              <a:rPr lang="it-IT" b="1" dirty="0" smtClean="0">
                <a:latin typeface="Helvetica"/>
                <a:cs typeface="Helvetica"/>
              </a:rPr>
              <a:t>entro novanta giorni </a:t>
            </a:r>
            <a:r>
              <a:rPr lang="it-IT" dirty="0" smtClean="0">
                <a:latin typeface="Helvetica"/>
                <a:cs typeface="Helvetica"/>
              </a:rPr>
              <a:t>dalla data in cui è divenuta definitiva la decisione della Corte europea che ha accertato la violazione o dalla data in cui è stata emessa la decisione che ha disposto la cancellazione del ricorso dal ruolo. Unitamente alla richiesta sono depositati, con le medesime modalità, la sentenza o il decreto penale di condanna, la decisione emessa dalla Corte europea e gli eventuali ulteriori atti e documenti che giustificano la richiesta.</a:t>
            </a:r>
          </a:p>
          <a:p>
            <a:pPr algn="just">
              <a:spcAft>
                <a:spcPts val="600"/>
              </a:spcAft>
            </a:pPr>
            <a:r>
              <a:rPr lang="it-IT" dirty="0">
                <a:latin typeface="Helvetica"/>
                <a:cs typeface="Helvetica"/>
              </a:rPr>
              <a:t>3. Le disposizioni del </a:t>
            </a:r>
            <a:r>
              <a:rPr lang="it-IT" b="1" dirty="0">
                <a:latin typeface="Helvetica"/>
                <a:cs typeface="Helvetica"/>
              </a:rPr>
              <a:t>comma 2, primo periodo</a:t>
            </a:r>
            <a:r>
              <a:rPr lang="it-IT" dirty="0">
                <a:latin typeface="Helvetica"/>
                <a:cs typeface="Helvetica"/>
              </a:rPr>
              <a:t>, si osservano a pena di </a:t>
            </a:r>
            <a:r>
              <a:rPr lang="it-IT" b="1" dirty="0">
                <a:latin typeface="Helvetica"/>
                <a:cs typeface="Helvetica"/>
              </a:rPr>
              <a:t>inammissibilità</a:t>
            </a:r>
            <a:r>
              <a:rPr lang="it-IT" dirty="0">
                <a:latin typeface="Helvetica"/>
                <a:cs typeface="Helvetica"/>
              </a:rPr>
              <a:t>.</a:t>
            </a:r>
          </a:p>
          <a:p>
            <a:pPr algn="just">
              <a:spcAft>
                <a:spcPts val="600"/>
              </a:spcAft>
            </a:pPr>
            <a:endParaRPr lang="it-IT" dirty="0" smtClean="0">
              <a:latin typeface="Helvetica"/>
              <a:cs typeface="Helvetica"/>
            </a:endParaRPr>
          </a:p>
        </p:txBody>
      </p:sp>
    </p:spTree>
    <p:extLst>
      <p:ext uri="{BB962C8B-B14F-4D97-AF65-F5344CB8AC3E}">
        <p14:creationId xmlns:p14="http://schemas.microsoft.com/office/powerpoint/2010/main" val="1572324204"/>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34518" y="914379"/>
            <a:ext cx="9506730" cy="1135326"/>
          </a:xfrm>
          <a:solidFill>
            <a:srgbClr val="FFC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pPr algn="ct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r>
              <a:rPr lang="it-IT" sz="2400" b="1" dirty="0">
                <a:solidFill>
                  <a:schemeClr val="tx1"/>
                </a:solidFill>
                <a:latin typeface="Georgia" panose="02040502050405020303" pitchFamily="18" charset="0"/>
                <a:ea typeface="+mn-ea"/>
                <a:cs typeface="+mn-cs"/>
              </a:rPr>
              <a:t>A</a:t>
            </a:r>
            <a:r>
              <a:rPr lang="it-IT" sz="2400" b="1" dirty="0" smtClean="0">
                <a:solidFill>
                  <a:schemeClr val="tx1"/>
                </a:solidFill>
                <a:latin typeface="Georgia" panose="02040502050405020303" pitchFamily="18" charset="0"/>
                <a:ea typeface="+mn-ea"/>
                <a:cs typeface="+mn-cs"/>
              </a:rPr>
              <a:t>mbiti </a:t>
            </a:r>
            <a:r>
              <a:rPr lang="it-IT" sz="2400" b="1" dirty="0">
                <a:solidFill>
                  <a:schemeClr val="tx1"/>
                </a:solidFill>
                <a:latin typeface="Georgia" panose="02040502050405020303" pitchFamily="18" charset="0"/>
                <a:ea typeface="+mn-ea"/>
                <a:cs typeface="+mn-cs"/>
              </a:rPr>
              <a:t>di intervento</a:t>
            </a:r>
            <a:r>
              <a:rPr lang="it-IT" sz="2400" b="1" i="1" dirty="0">
                <a:solidFill>
                  <a:schemeClr val="tx1"/>
                </a:solidFill>
                <a:latin typeface="Georgia" panose="02040502050405020303" pitchFamily="18" charset="0"/>
                <a:ea typeface="+mn-ea"/>
                <a:cs typeface="+mn-cs"/>
              </a:rPr>
              <a:t/>
            </a:r>
            <a:br>
              <a:rPr lang="it-IT" sz="2400" b="1" i="1" dirty="0">
                <a:solidFill>
                  <a:schemeClr val="tx1"/>
                </a:solidFill>
                <a:latin typeface="Georgia" panose="02040502050405020303" pitchFamily="18" charset="0"/>
                <a:ea typeface="+mn-ea"/>
                <a:cs typeface="+mn-cs"/>
              </a:rPr>
            </a:br>
            <a:endParaRPr lang="it-IT" sz="2400" b="1" i="1" dirty="0">
              <a:solidFill>
                <a:schemeClr val="tx1"/>
              </a:solidFill>
              <a:latin typeface="Georgia" panose="02040502050405020303" pitchFamily="18" charset="0"/>
              <a:ea typeface="+mn-ea"/>
              <a:cs typeface="+mn-cs"/>
            </a:endParaRPr>
          </a:p>
        </p:txBody>
      </p:sp>
      <p:sp>
        <p:nvSpPr>
          <p:cNvPr id="5" name="CasellaDiTesto 4">
            <a:extLst>
              <a:ext uri="{FF2B5EF4-FFF2-40B4-BE49-F238E27FC236}">
                <a16:creationId xmlns="" xmlns:a16="http://schemas.microsoft.com/office/drawing/2014/main" id="{AF9906C2-D3CD-4EE0-95CC-858B9A86286A}"/>
              </a:ext>
            </a:extLst>
          </p:cNvPr>
          <p:cNvSpPr txBox="1"/>
          <p:nvPr/>
        </p:nvSpPr>
        <p:spPr>
          <a:xfrm>
            <a:off x="2877851" y="2822232"/>
            <a:ext cx="9949343" cy="1962076"/>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342900" lvl="0" indent="-342900" algn="just">
              <a:lnSpc>
                <a:spcPct val="115000"/>
              </a:lnSpc>
              <a:buFont typeface="+mj-lt"/>
              <a:buAutoNum type="arabicPeriod"/>
            </a:pPr>
            <a:r>
              <a:rPr lang="it-IT" b="1" i="1" dirty="0">
                <a:latin typeface="Georgia" panose="02040502050405020303" pitchFamily="18" charset="0"/>
                <a:ea typeface="Calibri" panose="020F0502020204030204" pitchFamily="34" charset="0"/>
                <a:cs typeface="Times New Roman" panose="02020603050405020304" pitchFamily="18" charset="0"/>
              </a:rPr>
              <a:t>F</a:t>
            </a:r>
            <a:r>
              <a:rPr lang="it-IT" sz="1800" b="1" i="1" dirty="0" smtClean="0">
                <a:effectLst/>
                <a:latin typeface="Georgia" panose="02040502050405020303" pitchFamily="18" charset="0"/>
                <a:ea typeface="Calibri" panose="020F0502020204030204" pitchFamily="34" charset="0"/>
                <a:cs typeface="Times New Roman" panose="02020603050405020304" pitchFamily="18" charset="0"/>
              </a:rPr>
              <a:t>orma e termini dell’impugnazione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581, 585 </a:t>
            </a:r>
            <a:r>
              <a:rPr lang="it-IT" sz="1800" b="1" dirty="0">
                <a:effectLst/>
                <a:latin typeface="Georgia" panose="02040502050405020303" pitchFamily="18" charset="0"/>
                <a:ea typeface="Calibri" panose="020F0502020204030204" pitchFamily="34" charset="0"/>
                <a:cs typeface="Times New Roman" panose="02020603050405020304" pitchFamily="18" charset="0"/>
              </a:rPr>
              <a:t>c.p.p.)</a:t>
            </a:r>
            <a:endParaRPr lang="it-IT" b="1" i="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i="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sz="1800" b="1" i="1" dirty="0" smtClean="0">
                <a:effectLst/>
                <a:latin typeface="Georgia" panose="02040502050405020303" pitchFamily="18" charset="0"/>
                <a:ea typeface="Calibri" panose="020F0502020204030204" pitchFamily="34" charset="0"/>
                <a:cs typeface="Times New Roman" panose="02020603050405020304" pitchFamily="18" charset="0"/>
              </a:rPr>
              <a:t>Presentazione dell’impugnazione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(artt. 582, 583 c.p.p</a:t>
            </a:r>
            <a:r>
              <a:rPr lang="it-IT" sz="1800" b="1" dirty="0">
                <a:effectLst/>
                <a:latin typeface="Georgia" panose="02040502050405020303" pitchFamily="18" charset="0"/>
                <a:ea typeface="Calibri" panose="020F0502020204030204" pitchFamily="34" charset="0"/>
                <a:cs typeface="Times New Roman" panose="02020603050405020304" pitchFamily="18" charset="0"/>
              </a:rPr>
              <a:t>.)</a:t>
            </a:r>
            <a:endParaRPr lang="it-IT" b="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sz="1800" b="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b="1" i="1" dirty="0" smtClean="0">
                <a:latin typeface="Georgia" panose="02040502050405020303" pitchFamily="18" charset="0"/>
                <a:ea typeface="Calibri" panose="020F0502020204030204" pitchFamily="34" charset="0"/>
                <a:cs typeface="Times New Roman" panose="02020603050405020304" pitchFamily="18" charset="0"/>
              </a:rPr>
              <a:t>Deposito telematico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(art. 111</a:t>
            </a:r>
            <a:r>
              <a:rPr lang="it-IT" sz="1800" b="1" i="1" dirty="0" smtClean="0">
                <a:effectLst/>
                <a:latin typeface="Georgia" panose="02040502050405020303" pitchFamily="18" charset="0"/>
                <a:ea typeface="Calibri" panose="020F0502020204030204" pitchFamily="34" charset="0"/>
                <a:cs typeface="Times New Roman" panose="02020603050405020304" pitchFamily="18" charset="0"/>
              </a:rPr>
              <a:t>-</a:t>
            </a:r>
            <a:r>
              <a:rPr lang="it-IT" sz="1800" b="1" i="1" dirty="0">
                <a:effectLst/>
                <a:latin typeface="Georgia" panose="02040502050405020303" pitchFamily="18" charset="0"/>
                <a:ea typeface="Calibri" panose="020F0502020204030204" pitchFamily="34" charset="0"/>
                <a:cs typeface="Times New Roman" panose="02020603050405020304" pitchFamily="18" charset="0"/>
              </a:rPr>
              <a:t>bis</a:t>
            </a:r>
            <a:r>
              <a:rPr lang="it-IT" sz="1800" b="1" dirty="0">
                <a:effectLst/>
                <a:latin typeface="Georgia" panose="02040502050405020303" pitchFamily="18" charset="0"/>
                <a:ea typeface="Calibri" panose="020F0502020204030204" pitchFamily="34" charset="0"/>
                <a:cs typeface="Times New Roman" panose="02020603050405020304" pitchFamily="18" charset="0"/>
              </a:rPr>
              <a:t> </a:t>
            </a:r>
            <a:r>
              <a:rPr lang="it-IT" sz="1800" b="1" dirty="0" smtClean="0">
                <a:effectLst/>
                <a:latin typeface="Georgia" panose="02040502050405020303" pitchFamily="18" charset="0"/>
                <a:ea typeface="Calibri" panose="020F0502020204030204" pitchFamily="34" charset="0"/>
                <a:cs typeface="Times New Roman" panose="02020603050405020304" pitchFamily="18" charset="0"/>
              </a:rPr>
              <a:t> </a:t>
            </a:r>
            <a:r>
              <a:rPr lang="it-IT" sz="1800" b="1" dirty="0">
                <a:effectLst/>
                <a:latin typeface="Georgia" panose="02040502050405020303" pitchFamily="18" charset="0"/>
                <a:ea typeface="Calibri" panose="020F0502020204030204" pitchFamily="34" charset="0"/>
                <a:cs typeface="Times New Roman" panose="02020603050405020304" pitchFamily="18" charset="0"/>
              </a:rPr>
              <a:t>c.p.p.)</a:t>
            </a:r>
            <a:endParaRPr lang="it-IT" sz="1800" b="1" i="1" dirty="0">
              <a:effectLst/>
              <a:latin typeface="Georgia" panose="02040502050405020303" pitchFamily="18" charset="0"/>
              <a:ea typeface="Calibri" panose="020F0502020204030204" pitchFamily="34" charset="0"/>
              <a:cs typeface="Times New Roman" panose="02020603050405020304" pitchFamily="18" charset="0"/>
            </a:endParaRPr>
          </a:p>
          <a:p>
            <a:endParaRPr lang="it-IT" dirty="0"/>
          </a:p>
        </p:txBody>
      </p:sp>
      <p:sp>
        <p:nvSpPr>
          <p:cNvPr id="4" name="Freccia circolare a destra 3">
            <a:extLst>
              <a:ext uri="{FF2B5EF4-FFF2-40B4-BE49-F238E27FC236}">
                <a16:creationId xmlns="" xmlns:a16="http://schemas.microsoft.com/office/drawing/2014/main" id="{3CE883E3-E969-42D9-AAB6-AAE9A3789F24}"/>
              </a:ext>
            </a:extLst>
          </p:cNvPr>
          <p:cNvSpPr/>
          <p:nvPr/>
        </p:nvSpPr>
        <p:spPr>
          <a:xfrm>
            <a:off x="1478103" y="2993289"/>
            <a:ext cx="1179195" cy="1693109"/>
          </a:xfrm>
          <a:prstGeom prst="curvedRightArrow">
            <a:avLst>
              <a:gd name="adj1" fmla="val 25000"/>
              <a:gd name="adj2" fmla="val 50000"/>
              <a:gd name="adj3" fmla="val 30208"/>
            </a:avLst>
          </a:prstGeom>
          <a:solidFill>
            <a:srgbClr val="FFFF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1892784483"/>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83895" y="124529"/>
            <a:ext cx="10708105" cy="6232476"/>
          </a:xfrm>
          <a:prstGeom prst="rect">
            <a:avLst/>
          </a:prstGeom>
          <a:noFill/>
        </p:spPr>
        <p:txBody>
          <a:bodyPr wrap="square" rtlCol="0">
            <a:spAutoFit/>
          </a:bodyPr>
          <a:lstStyle/>
          <a:p>
            <a:pPr algn="just">
              <a:spcAft>
                <a:spcPts val="600"/>
              </a:spcAft>
            </a:pPr>
            <a:r>
              <a:rPr lang="it-IT" dirty="0" smtClean="0">
                <a:latin typeface="Helvetica"/>
                <a:cs typeface="Helvetica"/>
              </a:rPr>
              <a:t>4</a:t>
            </a:r>
            <a:r>
              <a:rPr lang="it-IT" dirty="0">
                <a:latin typeface="Helvetica"/>
                <a:cs typeface="Helvetica"/>
              </a:rPr>
              <a:t>. Sulla richiesta la Corte di cassazione </a:t>
            </a:r>
            <a:r>
              <a:rPr lang="it-IT" b="1" dirty="0">
                <a:latin typeface="Helvetica"/>
                <a:cs typeface="Helvetica"/>
              </a:rPr>
              <a:t>decide in camera di consiglio a norma dell'articolo 611</a:t>
            </a:r>
            <a:r>
              <a:rPr lang="it-IT" dirty="0">
                <a:latin typeface="Helvetica"/>
                <a:cs typeface="Helvetica"/>
              </a:rPr>
              <a:t>. Se ne ricorrono i presupposti, la corte dispone la sospensione dell’esecuzione della pena o della misura di sicurezza ai sensi dell’articolo 635.</a:t>
            </a:r>
          </a:p>
          <a:p>
            <a:pPr algn="just">
              <a:spcAft>
                <a:spcPts val="600"/>
              </a:spcAft>
            </a:pPr>
            <a:r>
              <a:rPr lang="it-IT" dirty="0">
                <a:latin typeface="Helvetica"/>
                <a:cs typeface="Helvetica"/>
              </a:rPr>
              <a:t>5. Fuori dei casi di inammissibilità, la Corte di cassazione accoglie la richiesta quando la violazione accertata dalla Corte europea, </a:t>
            </a:r>
            <a:r>
              <a:rPr lang="it-IT" b="1" dirty="0">
                <a:latin typeface="Helvetica"/>
                <a:cs typeface="Helvetica"/>
              </a:rPr>
              <a:t>per natura e gravità</a:t>
            </a:r>
            <a:r>
              <a:rPr lang="it-IT" dirty="0">
                <a:latin typeface="Helvetica"/>
                <a:cs typeface="Helvetica"/>
              </a:rPr>
              <a:t>, ha avuto una </a:t>
            </a:r>
            <a:r>
              <a:rPr lang="it-IT" b="1" dirty="0">
                <a:solidFill>
                  <a:srgbClr val="FF0000"/>
                </a:solidFill>
                <a:latin typeface="Helvetica"/>
                <a:cs typeface="Helvetica"/>
              </a:rPr>
              <a:t>incidenza effettiva </a:t>
            </a:r>
            <a:r>
              <a:rPr lang="it-IT" dirty="0">
                <a:latin typeface="Helvetica"/>
                <a:cs typeface="Helvetica"/>
              </a:rPr>
              <a:t>sulla sentenza o sul decreto penale di condanna pronunciati nei confronti del richiedente. Se non sono necessari ulteriori accertamenti di fatto o comunque risulta superfluo il rinvio, la Corte assume i </a:t>
            </a:r>
            <a:r>
              <a:rPr lang="it-IT" b="1" dirty="0">
                <a:latin typeface="Helvetica"/>
                <a:cs typeface="Helvetica"/>
              </a:rPr>
              <a:t>provvedimenti idonei a rimuovere gli effetti pregiudizievoli </a:t>
            </a:r>
            <a:r>
              <a:rPr lang="it-IT" dirty="0">
                <a:latin typeface="Helvetica"/>
                <a:cs typeface="Helvetica"/>
              </a:rPr>
              <a:t>derivanti dalla violazione, </a:t>
            </a:r>
            <a:r>
              <a:rPr lang="it-IT" b="1" dirty="0">
                <a:latin typeface="Helvetica"/>
                <a:cs typeface="Helvetica"/>
              </a:rPr>
              <a:t>disponendo, ove occorra, la revoca della sentenza o del decreto penale di condanna</a:t>
            </a:r>
            <a:r>
              <a:rPr lang="it-IT" dirty="0">
                <a:latin typeface="Helvetica"/>
                <a:cs typeface="Helvetica"/>
              </a:rPr>
              <a:t>. Altrimenti </a:t>
            </a:r>
            <a:r>
              <a:rPr lang="it-IT" b="1" dirty="0">
                <a:latin typeface="Helvetica"/>
                <a:cs typeface="Helvetica"/>
              </a:rPr>
              <a:t>trasmette gli atti al giudice dell’esecuzione </a:t>
            </a:r>
            <a:r>
              <a:rPr lang="it-IT" dirty="0">
                <a:latin typeface="Helvetica"/>
                <a:cs typeface="Helvetica"/>
              </a:rPr>
              <a:t>o </a:t>
            </a:r>
            <a:r>
              <a:rPr lang="it-IT" b="1" dirty="0">
                <a:latin typeface="Helvetica"/>
                <a:cs typeface="Helvetica"/>
              </a:rPr>
              <a:t>dispone la riapertura del processo</a:t>
            </a:r>
            <a:r>
              <a:rPr lang="it-IT" dirty="0">
                <a:latin typeface="Helvetica"/>
                <a:cs typeface="Helvetica"/>
              </a:rPr>
              <a:t> nel grado e nella fase in cui si procedeva al momento in cui si è verificata la violazione e stabilisce se e in quale parte conservano efficacia gli atti compiuti nel processo in precedenza svoltosi. </a:t>
            </a:r>
          </a:p>
          <a:p>
            <a:pPr algn="just">
              <a:spcAft>
                <a:spcPts val="600"/>
              </a:spcAft>
            </a:pPr>
            <a:r>
              <a:rPr lang="it-IT" dirty="0">
                <a:latin typeface="Helvetica"/>
                <a:cs typeface="Helvetica"/>
              </a:rPr>
              <a:t>6. La prescrizione riprende il suo corso dalla pronuncia della Corte di cassazione che dispone la riapertura del processo davanti al giudice di primo grado.</a:t>
            </a:r>
          </a:p>
          <a:p>
            <a:pPr algn="just">
              <a:spcAft>
                <a:spcPts val="600"/>
              </a:spcAft>
            </a:pPr>
            <a:r>
              <a:rPr lang="it-IT" dirty="0">
                <a:latin typeface="Helvetica"/>
                <a:cs typeface="Helvetica"/>
              </a:rPr>
              <a:t>7. Quando la riapertura del processo è disposta davanti alla corte di appello, fermo restando quanto previsto dall’articolo 624, si osservano le disposizioni di cui ai commi 1, 4, 5, 6 e 7 dell’articolo 344-bis e il termine di durata massima del processo decorre dal novantesimo giorno successivo alla scadenza del termine di cui all’articolo 128.</a:t>
            </a:r>
          </a:p>
          <a:p>
            <a:pPr algn="just">
              <a:spcAft>
                <a:spcPts val="600"/>
              </a:spcAft>
            </a:pPr>
            <a:r>
              <a:rPr lang="it-IT" dirty="0">
                <a:latin typeface="Helvetica"/>
                <a:cs typeface="Helvetica"/>
              </a:rPr>
              <a:t>8. Le disposizioni del presente articolo si applicano </a:t>
            </a:r>
            <a:r>
              <a:rPr lang="it-IT" b="1" dirty="0">
                <a:latin typeface="Helvetica"/>
                <a:cs typeface="Helvetica"/>
              </a:rPr>
              <a:t>anche quando la violazione accertata dalla Corte europea riguarda il diritto dell’imputato di partecipare al processo</a:t>
            </a:r>
            <a:r>
              <a:rPr lang="it-IT" dirty="0">
                <a:latin typeface="Helvetica"/>
                <a:cs typeface="Helvetica"/>
              </a:rPr>
              <a:t>.</a:t>
            </a:r>
          </a:p>
          <a:p>
            <a:pPr algn="r">
              <a:spcAft>
                <a:spcPts val="600"/>
              </a:spcAft>
            </a:pPr>
            <a:r>
              <a:rPr lang="it-IT" sz="1400" b="1" u="sng" dirty="0">
                <a:latin typeface="Helvetica"/>
                <a:cs typeface="Helvetica"/>
              </a:rPr>
              <a:t>V. art. 36 </a:t>
            </a:r>
            <a:r>
              <a:rPr lang="it-IT" sz="1400" b="1" u="sng" dirty="0" smtClean="0">
                <a:latin typeface="Helvetica"/>
                <a:cs typeface="Helvetica"/>
              </a:rPr>
              <a:t>d.lgs. 150/2022</a:t>
            </a:r>
            <a:endParaRPr lang="it-IT" sz="1400" b="1" u="sng" dirty="0">
              <a:latin typeface="Helvetica"/>
              <a:cs typeface="Helvetica"/>
            </a:endParaRPr>
          </a:p>
        </p:txBody>
      </p:sp>
    </p:spTree>
    <p:extLst>
      <p:ext uri="{BB962C8B-B14F-4D97-AF65-F5344CB8AC3E}">
        <p14:creationId xmlns:p14="http://schemas.microsoft.com/office/powerpoint/2010/main" val="2265644770"/>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342900" lvl="0" indent="-342900">
              <a:lnSpc>
                <a:spcPct val="115000"/>
              </a:lnSpc>
            </a:pPr>
            <a:r>
              <a:rPr lang="it-IT" b="1" i="1" dirty="0">
                <a:latin typeface="Georgia" panose="02040502050405020303" pitchFamily="18" charset="0"/>
                <a:ea typeface="Calibri" panose="020F0502020204030204" pitchFamily="34" charset="0"/>
                <a:cs typeface="Times New Roman" panose="02020603050405020304" pitchFamily="18" charset="0"/>
              </a:rPr>
              <a:t>Forma e termini dell’impugnazione</a:t>
            </a:r>
          </a:p>
        </p:txBody>
      </p:sp>
      <p:sp>
        <p:nvSpPr>
          <p:cNvPr id="3" name="Segnaposto contenuto 2"/>
          <p:cNvSpPr>
            <a:spLocks noGrp="1"/>
          </p:cNvSpPr>
          <p:nvPr>
            <p:ph idx="1"/>
          </p:nvPr>
        </p:nvSpPr>
        <p:spPr>
          <a:xfrm>
            <a:off x="1464465" y="2037641"/>
            <a:ext cx="10014227" cy="4587116"/>
          </a:xfrm>
        </p:spPr>
        <p:txBody>
          <a:bodyPr>
            <a:normAutofit/>
          </a:bodyPr>
          <a:lstStyle/>
          <a:p>
            <a:pPr marL="0" indent="0" algn="just">
              <a:buNone/>
            </a:pPr>
            <a:r>
              <a:rPr lang="it-IT" i="1" dirty="0">
                <a:latin typeface="Georgia"/>
                <a:cs typeface="Georgia"/>
              </a:rPr>
              <a:t>Art. 91 </a:t>
            </a:r>
            <a:r>
              <a:rPr lang="it-IT" i="1" dirty="0" smtClean="0">
                <a:latin typeface="Georgia"/>
                <a:cs typeface="Georgia"/>
              </a:rPr>
              <a:t>(</a:t>
            </a:r>
            <a:r>
              <a:rPr lang="it-IT" i="1" dirty="0">
                <a:latin typeface="Georgia"/>
                <a:cs typeface="Georgia"/>
              </a:rPr>
              <a:t>Disposizioni transitorie in materia di rimedi per l’esecuzione delle decisioni della Corte europea dei diritti dell’uomo) </a:t>
            </a:r>
          </a:p>
          <a:p>
            <a:pPr marL="0" indent="0" algn="just">
              <a:buNone/>
            </a:pPr>
            <a:r>
              <a:rPr lang="it-IT" dirty="0">
                <a:latin typeface="Georgia"/>
                <a:cs typeface="Georgia"/>
              </a:rPr>
              <a:t>1. Quando, </a:t>
            </a:r>
            <a:r>
              <a:rPr lang="it-IT" b="1" dirty="0">
                <a:latin typeface="Georgia"/>
                <a:cs typeface="Georgia"/>
              </a:rPr>
              <a:t>in data anteriore all’entrata in vigore del presente decreto</a:t>
            </a:r>
            <a:r>
              <a:rPr lang="it-IT" dirty="0">
                <a:latin typeface="Georgia"/>
                <a:cs typeface="Georgia"/>
              </a:rPr>
              <a:t>, è divenuta definitiva la decisione con cui la Corte europea ha accertato una violazione dei diritti riconosciuti dalla Convenzione per la salvaguardia dei diritti dell’uomo e delle libertà fondamentali o dai Protocolli addizionali alla Convenzione, ovvero la Corte europea ha disposto, ai sensi dell’articolo 37 della Convenzione, la cancellazione dal ruolo del ricorso a seguito del riconoscimento unilaterale della violazione da parte dello Stato, il termine indicato nell’articolo 628-bis, comma 2, del codice di procedura penale </a:t>
            </a:r>
            <a:r>
              <a:rPr lang="it-IT" b="1" dirty="0">
                <a:latin typeface="Georgia"/>
                <a:cs typeface="Georgia"/>
              </a:rPr>
              <a:t>decorre dal giorno successivo alla data di entrata in vigore del presente decreto.</a:t>
            </a:r>
          </a:p>
          <a:p>
            <a:pPr marL="0" indent="0" algn="just">
              <a:buNone/>
            </a:pPr>
            <a:r>
              <a:rPr lang="it-IT" dirty="0">
                <a:latin typeface="Georgia"/>
                <a:cs typeface="Georgia"/>
              </a:rPr>
              <a:t>2. Per i reati commessi in data anteriore al 1° gennaio 2020, la prescrizione riprende il suo corso in ogni caso in cui la Corte di cassazione dispone la riapertura del processo ai sensi dell’articolo 628-bis, comma 5.</a:t>
            </a:r>
          </a:p>
          <a:p>
            <a:pPr marL="0" indent="0" algn="r">
              <a:buNone/>
            </a:pPr>
            <a:r>
              <a:rPr lang="it-IT" sz="1400" b="1" dirty="0">
                <a:latin typeface="Georgia"/>
                <a:cs typeface="Georgia"/>
              </a:rPr>
              <a:t>V. art. 91 </a:t>
            </a:r>
            <a:r>
              <a:rPr lang="it-IT" sz="1400" b="1" dirty="0" smtClean="0">
                <a:latin typeface="Georgia"/>
                <a:cs typeface="Georgia"/>
              </a:rPr>
              <a:t>d. </a:t>
            </a:r>
            <a:r>
              <a:rPr lang="it-IT" sz="1400" b="1" dirty="0" err="1" smtClean="0">
                <a:latin typeface="Georgia"/>
                <a:cs typeface="Georgia"/>
              </a:rPr>
              <a:t>lgs</a:t>
            </a:r>
            <a:r>
              <a:rPr lang="it-IT" sz="1400" b="1" dirty="0" smtClean="0">
                <a:latin typeface="Georgia"/>
                <a:cs typeface="Georgia"/>
              </a:rPr>
              <a:t>. 150/2022</a:t>
            </a:r>
            <a:endParaRPr lang="it-IT" sz="1400" b="1" dirty="0">
              <a:latin typeface="Georgia"/>
              <a:cs typeface="Georgia"/>
            </a:endParaRPr>
          </a:p>
        </p:txBody>
      </p:sp>
      <p:sp>
        <p:nvSpPr>
          <p:cNvPr id="4" name="CasellaDiTesto 3">
            <a:extLst>
              <a:ext uri="{FF2B5EF4-FFF2-40B4-BE49-F238E27FC236}">
                <a16:creationId xmlns="" xmlns:a16="http://schemas.microsoft.com/office/drawing/2014/main" id="{AF9906C2-D3CD-4EE0-95CC-858B9A86286A}"/>
              </a:ext>
            </a:extLst>
          </p:cNvPr>
          <p:cNvSpPr txBox="1"/>
          <p:nvPr/>
        </p:nvSpPr>
        <p:spPr>
          <a:xfrm>
            <a:off x="1295987" y="427613"/>
            <a:ext cx="10196341" cy="1253420"/>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just">
              <a:lnSpc>
                <a:spcPct val="115000"/>
              </a:lnSpc>
            </a:pPr>
            <a:endParaRPr lang="it-IT" sz="2400" b="1" i="1" dirty="0">
              <a:latin typeface="Georgia" panose="02040502050405020303" pitchFamily="18" charset="0"/>
              <a:ea typeface="Calibri" panose="020F0502020204030204" pitchFamily="34" charset="0"/>
              <a:cs typeface="Times New Roman" panose="02020603050405020304" pitchFamily="18" charset="0"/>
            </a:endParaRPr>
          </a:p>
          <a:p>
            <a:pPr lvl="0" algn="just">
              <a:lnSpc>
                <a:spcPct val="115000"/>
              </a:lnSpc>
            </a:pPr>
            <a:r>
              <a:rPr lang="it-IT" sz="2400" b="1" i="1" dirty="0">
                <a:latin typeface="Georgia" panose="02040502050405020303" pitchFamily="18" charset="0"/>
                <a:ea typeface="Calibri" panose="020F0502020204030204" pitchFamily="34" charset="0"/>
                <a:cs typeface="Times New Roman" panose="02020603050405020304" pitchFamily="18" charset="0"/>
              </a:rPr>
              <a:t> </a:t>
            </a:r>
            <a:r>
              <a:rPr lang="it-IT" sz="2400" b="1" i="1" dirty="0" smtClean="0">
                <a:latin typeface="Georgia" panose="02040502050405020303" pitchFamily="18" charset="0"/>
                <a:ea typeface="Calibri" panose="020F0502020204030204" pitchFamily="34" charset="0"/>
                <a:cs typeface="Times New Roman" panose="02020603050405020304" pitchFamily="18" charset="0"/>
              </a:rPr>
              <a:t>  Disciplina transitoria </a:t>
            </a:r>
            <a:endParaRPr lang="it-IT" sz="2400" b="1" i="1"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dirty="0"/>
          </a:p>
        </p:txBody>
      </p:sp>
    </p:spTree>
    <p:extLst>
      <p:ext uri="{BB962C8B-B14F-4D97-AF65-F5344CB8AC3E}">
        <p14:creationId xmlns:p14="http://schemas.microsoft.com/office/powerpoint/2010/main" val="1112180858"/>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Georgia"/>
                <a:cs typeface="Georgia"/>
              </a:rPr>
              <a:t>Grazie !</a:t>
            </a:r>
            <a:endParaRPr lang="it-IT" b="1" dirty="0">
              <a:latin typeface="Georgia"/>
              <a:cs typeface="Georgia"/>
            </a:endParaRPr>
          </a:p>
        </p:txBody>
      </p:sp>
      <p:sp>
        <p:nvSpPr>
          <p:cNvPr id="3" name="Segnaposto testo 2"/>
          <p:cNvSpPr>
            <a:spLocks noGrp="1"/>
          </p:cNvSpPr>
          <p:nvPr>
            <p:ph type="body" idx="1"/>
          </p:nvPr>
        </p:nvSpPr>
        <p:spPr/>
        <p:txBody>
          <a:bodyPr/>
          <a:lstStyle/>
          <a:p>
            <a:r>
              <a:rPr lang="it-IT" dirty="0" err="1"/>
              <a:t>c</a:t>
            </a:r>
            <a:r>
              <a:rPr lang="it-IT" dirty="0" err="1" smtClean="0"/>
              <a:t>oncetta.locurto@giustizia.it</a:t>
            </a:r>
            <a:endParaRPr lang="it-IT" dirty="0"/>
          </a:p>
        </p:txBody>
      </p:sp>
    </p:spTree>
    <p:extLst>
      <p:ext uri="{BB962C8B-B14F-4D97-AF65-F5344CB8AC3E}">
        <p14:creationId xmlns:p14="http://schemas.microsoft.com/office/powerpoint/2010/main" val="378053598"/>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11" name="Rettangolo 10"/>
          <p:cNvSpPr/>
          <p:nvPr/>
        </p:nvSpPr>
        <p:spPr>
          <a:xfrm>
            <a:off x="1671823" y="1814114"/>
            <a:ext cx="10419737" cy="5078314"/>
          </a:xfrm>
          <a:prstGeom prst="rect">
            <a:avLst/>
          </a:prstGeom>
          <a:noFill/>
        </p:spPr>
        <p:txBody>
          <a:bodyPr wrap="square">
            <a:spAutoFit/>
          </a:bodyPr>
          <a:lstStyle/>
          <a:p>
            <a:pPr algn="just"/>
            <a:endParaRPr lang="it-IT" b="1" dirty="0" smtClean="0">
              <a:solidFill>
                <a:schemeClr val="accent2"/>
              </a:solidFill>
              <a:latin typeface="Georgia" panose="02040502050405020303" pitchFamily="18" charset="0"/>
            </a:endParaRPr>
          </a:p>
          <a:p>
            <a:pPr algn="just"/>
            <a:r>
              <a:rPr lang="it-IT" b="1" dirty="0">
                <a:solidFill>
                  <a:schemeClr val="accent2"/>
                </a:solidFill>
                <a:latin typeface="Georgia" panose="02040502050405020303" pitchFamily="18" charset="0"/>
              </a:rPr>
              <a:t>Art. 1, comma 7,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h) della legge delega: </a:t>
            </a:r>
            <a:r>
              <a:rPr lang="it-IT" i="1" dirty="0" smtClean="0">
                <a:solidFill>
                  <a:schemeClr val="accent2"/>
                </a:solidFill>
                <a:latin typeface="Georgia" panose="02040502050405020303" pitchFamily="18" charset="0"/>
              </a:rPr>
              <a:t>«prevedere </a:t>
            </a:r>
            <a:r>
              <a:rPr lang="it-IT" i="1" dirty="0">
                <a:solidFill>
                  <a:schemeClr val="accent2"/>
                </a:solidFill>
                <a:latin typeface="Georgia" panose="02040502050405020303" pitchFamily="18" charset="0"/>
              </a:rPr>
              <a:t>che il difensore dell'</a:t>
            </a:r>
            <a:r>
              <a:rPr lang="it-IT" b="1" i="1" dirty="0">
                <a:solidFill>
                  <a:schemeClr val="accent2"/>
                </a:solidFill>
                <a:latin typeface="Georgia" panose="02040502050405020303" pitchFamily="18" charset="0"/>
              </a:rPr>
              <a:t>imputato</a:t>
            </a:r>
            <a:r>
              <a:rPr lang="it-IT" i="1" dirty="0">
                <a:solidFill>
                  <a:schemeClr val="accent2"/>
                </a:solidFill>
                <a:latin typeface="Georgia" panose="02040502050405020303" pitchFamily="18" charset="0"/>
              </a:rPr>
              <a:t> </a:t>
            </a:r>
            <a:r>
              <a:rPr lang="it-IT" b="1" i="1" dirty="0">
                <a:solidFill>
                  <a:schemeClr val="accent2"/>
                </a:solidFill>
                <a:latin typeface="Georgia" panose="02040502050405020303" pitchFamily="18" charset="0"/>
              </a:rPr>
              <a:t>assente</a:t>
            </a:r>
            <a:r>
              <a:rPr lang="it-IT" i="1" dirty="0">
                <a:solidFill>
                  <a:schemeClr val="accent2"/>
                </a:solidFill>
                <a:latin typeface="Georgia" panose="02040502050405020303" pitchFamily="18" charset="0"/>
              </a:rPr>
              <a:t> possa impugnare la sentenza solo se munito di </a:t>
            </a:r>
            <a:r>
              <a:rPr lang="it-IT" b="1" i="1" dirty="0">
                <a:solidFill>
                  <a:schemeClr val="accent2"/>
                </a:solidFill>
                <a:latin typeface="Georgia" panose="02040502050405020303" pitchFamily="18" charset="0"/>
              </a:rPr>
              <a:t>specifico mandato, rilasciato dopo la pronuncia della sentenza</a:t>
            </a:r>
            <a:r>
              <a:rPr lang="it-IT" i="1" dirty="0">
                <a:solidFill>
                  <a:schemeClr val="accent2"/>
                </a:solidFill>
                <a:latin typeface="Georgia" panose="02040502050405020303" pitchFamily="18" charset="0"/>
              </a:rPr>
              <a:t>; prevedere che con lo specifico mandato a impugnare l'imputato dichiari o elegga il domicilio per il giudizio di impugnazione; prevedere, per il difensore dell'imputato assente, un </a:t>
            </a:r>
            <a:r>
              <a:rPr lang="it-IT" b="1" i="1" dirty="0">
                <a:solidFill>
                  <a:schemeClr val="accent2"/>
                </a:solidFill>
                <a:latin typeface="Georgia" panose="02040502050405020303" pitchFamily="18" charset="0"/>
              </a:rPr>
              <a:t>ampliamento del termine per </a:t>
            </a:r>
            <a:r>
              <a:rPr lang="it-IT" b="1" i="1" dirty="0" smtClean="0">
                <a:solidFill>
                  <a:schemeClr val="accent2"/>
                </a:solidFill>
                <a:latin typeface="Georgia" panose="02040502050405020303" pitchFamily="18" charset="0"/>
              </a:rPr>
              <a:t>impugnare</a:t>
            </a:r>
            <a:r>
              <a:rPr lang="it-IT" i="1" dirty="0" smtClean="0">
                <a:solidFill>
                  <a:schemeClr val="accent2"/>
                </a:solidFill>
                <a:latin typeface="Georgia" panose="02040502050405020303" pitchFamily="18" charset="0"/>
              </a:rPr>
              <a:t>» </a:t>
            </a:r>
            <a:endParaRPr lang="it-IT" b="1" dirty="0">
              <a:solidFill>
                <a:schemeClr val="accent2"/>
              </a:solidFill>
              <a:latin typeface="Georgia" panose="02040502050405020303" pitchFamily="18" charset="0"/>
            </a:endParaRPr>
          </a:p>
          <a:p>
            <a:pPr algn="just"/>
            <a:endParaRPr lang="it-IT" b="1" dirty="0" smtClean="0">
              <a:solidFill>
                <a:schemeClr val="accent2"/>
              </a:solidFill>
              <a:latin typeface="Georgia" panose="02040502050405020303" pitchFamily="18" charset="0"/>
            </a:endParaRPr>
          </a:p>
          <a:p>
            <a:pPr algn="just"/>
            <a:r>
              <a:rPr lang="it-IT" b="1" dirty="0" smtClean="0">
                <a:solidFill>
                  <a:schemeClr val="accent2"/>
                </a:solidFill>
                <a:latin typeface="Georgia" panose="02040502050405020303" pitchFamily="18" charset="0"/>
              </a:rPr>
              <a:t>Art. 1, comma 13, </a:t>
            </a:r>
            <a:r>
              <a:rPr lang="it-IT" b="1" dirty="0" err="1" smtClean="0">
                <a:solidFill>
                  <a:schemeClr val="accent2"/>
                </a:solidFill>
                <a:latin typeface="Georgia" panose="02040502050405020303" pitchFamily="18" charset="0"/>
              </a:rPr>
              <a:t>lett</a:t>
            </a:r>
            <a:r>
              <a:rPr lang="it-IT" b="1" dirty="0" smtClean="0">
                <a:solidFill>
                  <a:schemeClr val="accent2"/>
                </a:solidFill>
                <a:latin typeface="Georgia" panose="02040502050405020303" pitchFamily="18" charset="0"/>
              </a:rPr>
              <a:t>. a) della legge delega:</a:t>
            </a:r>
            <a:r>
              <a:rPr lang="it-IT" dirty="0" smtClean="0">
                <a:solidFill>
                  <a:schemeClr val="accent2"/>
                </a:solidFill>
                <a:latin typeface="Georgia" panose="02040502050405020303" pitchFamily="18" charset="0"/>
              </a:rPr>
              <a:t> «</a:t>
            </a:r>
            <a:r>
              <a:rPr lang="it-IT" i="1" dirty="0" smtClean="0">
                <a:solidFill>
                  <a:schemeClr val="accent2"/>
                </a:solidFill>
                <a:latin typeface="Georgia" panose="02040502050405020303" pitchFamily="18" charset="0"/>
              </a:rPr>
              <a:t>fermo </a:t>
            </a:r>
            <a:r>
              <a:rPr lang="it-IT" i="1" dirty="0">
                <a:solidFill>
                  <a:schemeClr val="accent2"/>
                </a:solidFill>
                <a:latin typeface="Georgia" panose="02040502050405020303" pitchFamily="18" charset="0"/>
              </a:rPr>
              <a:t>restando il criterio di cui al comma 7, lettera h), dettato per il processo in assenza, prevedere che con l’atto di impugnazione, </a:t>
            </a:r>
            <a:r>
              <a:rPr lang="it-IT" b="1" i="1" dirty="0">
                <a:solidFill>
                  <a:schemeClr val="accent2"/>
                </a:solidFill>
                <a:latin typeface="Georgia" panose="02040502050405020303" pitchFamily="18" charset="0"/>
              </a:rPr>
              <a:t>a pena di inammissibilità</a:t>
            </a:r>
            <a:r>
              <a:rPr lang="it-IT" i="1" dirty="0">
                <a:solidFill>
                  <a:schemeClr val="accent2"/>
                </a:solidFill>
                <a:latin typeface="Georgia" panose="02040502050405020303" pitchFamily="18" charset="0"/>
              </a:rPr>
              <a:t>, sia </a:t>
            </a:r>
            <a:r>
              <a:rPr lang="it-IT" b="1" i="1" dirty="0">
                <a:solidFill>
                  <a:schemeClr val="accent2"/>
                </a:solidFill>
                <a:latin typeface="Georgia" panose="02040502050405020303" pitchFamily="18" charset="0"/>
              </a:rPr>
              <a:t>depositata dichiarazione o elezione di domicilio </a:t>
            </a:r>
            <a:r>
              <a:rPr lang="it-IT" i="1" dirty="0">
                <a:solidFill>
                  <a:schemeClr val="accent2"/>
                </a:solidFill>
                <a:latin typeface="Georgia" panose="02040502050405020303" pitchFamily="18" charset="0"/>
              </a:rPr>
              <a:t>ai fini della notificazione dell’atto introduttivo del giudizio di impugnazione</a:t>
            </a:r>
            <a:r>
              <a:rPr lang="it-IT" i="1" dirty="0" smtClean="0">
                <a:solidFill>
                  <a:schemeClr val="accent2"/>
                </a:solidFill>
                <a:latin typeface="Georgia" panose="02040502050405020303" pitchFamily="18" charset="0"/>
              </a:rPr>
              <a:t>»</a:t>
            </a:r>
          </a:p>
          <a:p>
            <a:pPr algn="just"/>
            <a:endParaRPr lang="it-IT" i="1" dirty="0" smtClean="0">
              <a:solidFill>
                <a:schemeClr val="accent2"/>
              </a:solidFill>
              <a:latin typeface="Georgia" panose="02040502050405020303" pitchFamily="18" charset="0"/>
            </a:endParaRPr>
          </a:p>
          <a:p>
            <a:pPr algn="just"/>
            <a:r>
              <a:rPr lang="it-IT" b="1" dirty="0">
                <a:solidFill>
                  <a:schemeClr val="accent2"/>
                </a:solidFill>
                <a:latin typeface="Georgia" panose="02040502050405020303" pitchFamily="18" charset="0"/>
              </a:rPr>
              <a:t>Art.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i) della legge delega</a:t>
            </a:r>
            <a:r>
              <a:rPr lang="it-IT" dirty="0">
                <a:solidFill>
                  <a:schemeClr val="accent2"/>
                </a:solidFill>
                <a:latin typeface="Georgia" panose="02040502050405020303" pitchFamily="18" charset="0"/>
              </a:rPr>
              <a:t>: «</a:t>
            </a:r>
            <a:r>
              <a:rPr lang="it-IT" i="1" dirty="0">
                <a:solidFill>
                  <a:schemeClr val="accent2"/>
                </a:solidFill>
                <a:latin typeface="Georgia" panose="02040502050405020303" pitchFamily="18" charset="0"/>
              </a:rPr>
              <a:t>prevedere </a:t>
            </a:r>
            <a:r>
              <a:rPr lang="it-IT" b="1" i="1" dirty="0">
                <a:solidFill>
                  <a:schemeClr val="accent2"/>
                </a:solidFill>
                <a:latin typeface="Georgia" panose="02040502050405020303" pitchFamily="18" charset="0"/>
              </a:rPr>
              <a:t>l’inammissibilità dell’appello </a:t>
            </a:r>
            <a:r>
              <a:rPr lang="it-IT" i="1" dirty="0">
                <a:solidFill>
                  <a:schemeClr val="accent2"/>
                </a:solidFill>
                <a:latin typeface="Georgia" panose="02040502050405020303" pitchFamily="18" charset="0"/>
              </a:rPr>
              <a:t>per </a:t>
            </a:r>
            <a:r>
              <a:rPr lang="it-IT" b="1" i="1" dirty="0">
                <a:solidFill>
                  <a:schemeClr val="accent2"/>
                </a:solidFill>
                <a:latin typeface="Georgia" panose="02040502050405020303" pitchFamily="18" charset="0"/>
              </a:rPr>
              <a:t>mancanza di specificità dei motivi</a:t>
            </a:r>
            <a:r>
              <a:rPr lang="it-IT" i="1" dirty="0">
                <a:solidFill>
                  <a:schemeClr val="accent2"/>
                </a:solidFill>
                <a:latin typeface="Georgia" panose="02040502050405020303" pitchFamily="18" charset="0"/>
              </a:rPr>
              <a:t> quando nell’atto manchi la puntuale ed esplicita enunciazione dei rilievi critici rispetto alle ragioni di fatto e di diritto espresse nel provvedimento impugnato</a:t>
            </a:r>
            <a:r>
              <a:rPr lang="it-IT" dirty="0" smtClean="0">
                <a:solidFill>
                  <a:schemeClr val="accent2"/>
                </a:solidFill>
                <a:latin typeface="Georgia" panose="02040502050405020303" pitchFamily="18" charset="0"/>
              </a:rPr>
              <a:t>»</a:t>
            </a: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 xmlns:a16="http://schemas.microsoft.com/office/drawing/2014/main" id="{AF9906C2-D3CD-4EE0-95CC-858B9A86286A}"/>
              </a:ext>
            </a:extLst>
          </p:cNvPr>
          <p:cNvSpPr txBox="1"/>
          <p:nvPr/>
        </p:nvSpPr>
        <p:spPr>
          <a:xfrm>
            <a:off x="1295987" y="427613"/>
            <a:ext cx="10196341" cy="1253420"/>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342900" lvl="0" indent="-342900" algn="just">
              <a:lnSpc>
                <a:spcPct val="115000"/>
              </a:lnSpc>
              <a:buFont typeface="+mj-lt"/>
              <a:buAutoNum type="arabicPeriod"/>
            </a:pPr>
            <a:endParaRPr lang="it-IT" sz="2400" b="1" i="1" dirty="0" smtClean="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it-IT" sz="2400" b="1" i="1" dirty="0" smtClean="0">
                <a:latin typeface="Georgia" panose="02040502050405020303" pitchFamily="18" charset="0"/>
                <a:ea typeface="Calibri" panose="020F0502020204030204" pitchFamily="34" charset="0"/>
                <a:cs typeface="Times New Roman" panose="02020603050405020304" pitchFamily="18" charset="0"/>
              </a:rPr>
              <a:t> F</a:t>
            </a:r>
            <a:r>
              <a:rPr lang="it-IT" sz="2400" b="1" i="1" dirty="0" smtClean="0">
                <a:effectLst/>
                <a:latin typeface="Georgia" panose="02040502050405020303" pitchFamily="18" charset="0"/>
                <a:ea typeface="Calibri" panose="020F0502020204030204" pitchFamily="34" charset="0"/>
                <a:cs typeface="Times New Roman" panose="02020603050405020304" pitchFamily="18" charset="0"/>
              </a:rPr>
              <a:t>orma e termini dell’impugnazione: criteri di delega</a:t>
            </a:r>
          </a:p>
          <a:p>
            <a:pPr marL="342900" lvl="0" indent="-342900" algn="just">
              <a:lnSpc>
                <a:spcPct val="115000"/>
              </a:lnSpc>
              <a:buFont typeface="+mj-lt"/>
              <a:buAutoNum type="arabicPeriod"/>
            </a:pPr>
            <a:endParaRPr lang="it-IT" dirty="0"/>
          </a:p>
        </p:txBody>
      </p:sp>
    </p:spTree>
    <p:extLst>
      <p:ext uri="{BB962C8B-B14F-4D97-AF65-F5344CB8AC3E}">
        <p14:creationId xmlns:p14="http://schemas.microsoft.com/office/powerpoint/2010/main" val="14100578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347827" y="-1"/>
            <a:ext cx="10844173" cy="6617197"/>
          </a:xfrm>
          <a:prstGeom prst="rect">
            <a:avLst/>
          </a:prstGeom>
        </p:spPr>
        <p:txBody>
          <a:bodyPr wrap="square">
            <a:spAutoFit/>
          </a:bodyPr>
          <a:lstStyle/>
          <a:p>
            <a:pPr algn="just">
              <a:spcAft>
                <a:spcPts val="600"/>
              </a:spcAft>
            </a:pPr>
            <a:r>
              <a:rPr lang="it-IT" i="1" dirty="0">
                <a:latin typeface="Helvetica"/>
                <a:cs typeface="Helvetica"/>
              </a:rPr>
              <a:t>Art. 581 c.p.p. </a:t>
            </a:r>
            <a:r>
              <a:rPr lang="it-IT" i="1" dirty="0" smtClean="0">
                <a:latin typeface="Helvetica"/>
                <a:cs typeface="Helvetica"/>
              </a:rPr>
              <a:t>– Forma dell’impugnazione</a:t>
            </a:r>
            <a:r>
              <a:rPr lang="it-IT" dirty="0">
                <a:latin typeface="Helvetica"/>
                <a:cs typeface="Helvetica"/>
              </a:rPr>
              <a:t>.</a:t>
            </a:r>
          </a:p>
          <a:p>
            <a:pPr algn="just">
              <a:spcAft>
                <a:spcPts val="600"/>
              </a:spcAft>
            </a:pPr>
            <a:r>
              <a:rPr lang="it-IT" dirty="0">
                <a:latin typeface="Helvetica"/>
                <a:cs typeface="Helvetica"/>
              </a:rPr>
              <a:t>1. L’impugnazione si propone con atto scritto nel quale sono indicati il provvedimento impugnato, la data del medesimo e il giudice che lo ha emesso, con l’enunciazione specifica, a pena di inammissibilità:</a:t>
            </a:r>
          </a:p>
          <a:p>
            <a:pPr algn="just">
              <a:spcAft>
                <a:spcPts val="600"/>
              </a:spcAft>
            </a:pPr>
            <a:r>
              <a:rPr lang="it-IT" dirty="0">
                <a:latin typeface="Helvetica"/>
                <a:cs typeface="Helvetica"/>
              </a:rPr>
              <a:t>a) dei capi o dei punti della decisione ai quali si riferisce l’impugnazione;</a:t>
            </a:r>
          </a:p>
          <a:p>
            <a:pPr algn="just">
              <a:spcAft>
                <a:spcPts val="600"/>
              </a:spcAft>
            </a:pPr>
            <a:r>
              <a:rPr lang="it-IT" dirty="0">
                <a:latin typeface="Helvetica"/>
                <a:cs typeface="Helvetica"/>
              </a:rPr>
              <a:t>b) delle prove delle quali si deduce l’inesistenza, l’omessa assunzione o l’omessa o erronea valutazione;</a:t>
            </a:r>
          </a:p>
          <a:p>
            <a:pPr algn="just">
              <a:spcAft>
                <a:spcPts val="600"/>
              </a:spcAft>
            </a:pPr>
            <a:r>
              <a:rPr lang="it-IT" dirty="0">
                <a:latin typeface="Helvetica"/>
                <a:cs typeface="Helvetica"/>
              </a:rPr>
              <a:t>c) delle richieste, anche istruttorie;</a:t>
            </a:r>
          </a:p>
          <a:p>
            <a:pPr algn="just">
              <a:spcAft>
                <a:spcPts val="600"/>
              </a:spcAft>
            </a:pPr>
            <a:r>
              <a:rPr lang="it-IT" dirty="0">
                <a:latin typeface="Helvetica"/>
                <a:cs typeface="Helvetica"/>
              </a:rPr>
              <a:t>d) dei motivi, con l’indicazione delle ragioni di diritto e degli elementi di fatto che sorreggono ogni richiesta.</a:t>
            </a:r>
          </a:p>
          <a:p>
            <a:pPr algn="just">
              <a:spcAft>
                <a:spcPts val="600"/>
              </a:spcAft>
            </a:pPr>
            <a:r>
              <a:rPr lang="it-IT" b="1" dirty="0">
                <a:latin typeface="Helvetica"/>
                <a:cs typeface="Helvetica"/>
              </a:rPr>
              <a:t>1-bis. L’appello è inammissibile per mancanza di </a:t>
            </a:r>
            <a:r>
              <a:rPr lang="it-IT" b="1" dirty="0">
                <a:solidFill>
                  <a:srgbClr val="FF0000"/>
                </a:solidFill>
                <a:latin typeface="Helvetica"/>
                <a:cs typeface="Helvetica"/>
              </a:rPr>
              <a:t>specificità dei motivi </a:t>
            </a:r>
            <a:r>
              <a:rPr lang="it-IT" b="1" dirty="0">
                <a:latin typeface="Helvetica"/>
                <a:cs typeface="Helvetica"/>
              </a:rPr>
              <a:t>quando, per ogni richiesta, non sono enunciati in forma puntuale ed esplicita i rilievi critici in relazione alle ragioni di fatto o di diritto espresse nel provvedimento impugnato, con riferimento ai capi e punti della decisione ai quali si riferisce l’impugnazione. </a:t>
            </a:r>
          </a:p>
          <a:p>
            <a:pPr algn="just">
              <a:spcAft>
                <a:spcPts val="600"/>
              </a:spcAft>
            </a:pPr>
            <a:r>
              <a:rPr lang="it-IT" b="1" dirty="0">
                <a:latin typeface="Helvetica"/>
                <a:cs typeface="Helvetica"/>
              </a:rPr>
              <a:t>1-ter. Con l’atto d’impugnazione delle parti private e dei difensori è depositata, a pena d’inammissibilità, la </a:t>
            </a:r>
            <a:r>
              <a:rPr lang="it-IT" b="1" dirty="0">
                <a:solidFill>
                  <a:srgbClr val="FF0000"/>
                </a:solidFill>
                <a:latin typeface="Helvetica"/>
                <a:cs typeface="Helvetica"/>
              </a:rPr>
              <a:t>dichiarazione o elezione di domicilio</a:t>
            </a:r>
            <a:r>
              <a:rPr lang="it-IT" b="1" dirty="0">
                <a:latin typeface="Helvetica"/>
                <a:cs typeface="Helvetica"/>
              </a:rPr>
              <a:t>, ai fini della notificazione del decreto di citazione a giudizio.</a:t>
            </a:r>
          </a:p>
          <a:p>
            <a:pPr algn="just">
              <a:spcAft>
                <a:spcPts val="600"/>
              </a:spcAft>
            </a:pPr>
            <a:r>
              <a:rPr lang="it-IT" b="1" dirty="0" smtClean="0">
                <a:latin typeface="Helvetica"/>
                <a:cs typeface="Helvetica"/>
              </a:rPr>
              <a:t>1</a:t>
            </a:r>
            <a:r>
              <a:rPr lang="it-IT" b="1" dirty="0">
                <a:latin typeface="Helvetica"/>
                <a:cs typeface="Helvetica"/>
              </a:rPr>
              <a:t>-quater. Nel caso di imputato rispetto al quale si è proceduto </a:t>
            </a:r>
            <a:r>
              <a:rPr lang="it-IT" b="1" dirty="0">
                <a:solidFill>
                  <a:srgbClr val="FF0000"/>
                </a:solidFill>
                <a:latin typeface="Helvetica"/>
                <a:cs typeface="Helvetica"/>
              </a:rPr>
              <a:t>in assenza</a:t>
            </a:r>
            <a:r>
              <a:rPr lang="it-IT" b="1" dirty="0">
                <a:latin typeface="Helvetica"/>
                <a:cs typeface="Helvetica"/>
              </a:rPr>
              <a:t>, con l’atto d’impugnazione del difensore è depositato, a pena d’inammissibilità, </a:t>
            </a:r>
            <a:r>
              <a:rPr lang="it-IT" b="1" dirty="0">
                <a:solidFill>
                  <a:srgbClr val="FF0000"/>
                </a:solidFill>
                <a:latin typeface="Helvetica"/>
                <a:cs typeface="Helvetica"/>
              </a:rPr>
              <a:t>specifico mandato ad impugnare, rilasciato dopo la pronuncia della sentenza e contenente la dichiarazione o l’elezione di domicilio dell’imputato</a:t>
            </a:r>
            <a:r>
              <a:rPr lang="it-IT" b="1" dirty="0">
                <a:latin typeface="Helvetica"/>
                <a:cs typeface="Helvetica"/>
              </a:rPr>
              <a:t>, ai fini della notificazione del decreto di citazione a giudizio</a:t>
            </a:r>
            <a:r>
              <a:rPr lang="it-IT" b="1" dirty="0" smtClean="0">
                <a:latin typeface="Helvetica"/>
                <a:cs typeface="Helvetica"/>
              </a:rPr>
              <a:t>.</a:t>
            </a:r>
          </a:p>
          <a:p>
            <a:pPr algn="r">
              <a:spcAft>
                <a:spcPts val="600"/>
              </a:spcAft>
            </a:pPr>
            <a:r>
              <a:rPr lang="it-IT" sz="1400" b="1" dirty="0">
                <a:latin typeface="Helvetica"/>
                <a:cs typeface="Helvetica"/>
              </a:rPr>
              <a:t>art. 33, co. 1, </a:t>
            </a:r>
            <a:r>
              <a:rPr lang="it-IT" sz="1400" b="1" dirty="0" err="1">
                <a:latin typeface="Helvetica"/>
                <a:cs typeface="Helvetica"/>
              </a:rPr>
              <a:t>lett</a:t>
            </a:r>
            <a:r>
              <a:rPr lang="it-IT" sz="1400" b="1" dirty="0">
                <a:latin typeface="Helvetica"/>
                <a:cs typeface="Helvetica"/>
              </a:rPr>
              <a:t>. d</a:t>
            </a:r>
            <a:r>
              <a:rPr lang="it-IT" sz="1400" b="1" dirty="0" smtClean="0">
                <a:latin typeface="Helvetica"/>
                <a:cs typeface="Helvetica"/>
              </a:rPr>
              <a:t>) </a:t>
            </a:r>
            <a:r>
              <a:rPr lang="it-IT" sz="1400" b="1" dirty="0">
                <a:latin typeface="Helvetica"/>
                <a:cs typeface="Helvetica"/>
              </a:rPr>
              <a:t>d</a:t>
            </a:r>
            <a:r>
              <a:rPr lang="it-IT" sz="1400" b="1" dirty="0" smtClean="0">
                <a:latin typeface="Helvetica"/>
                <a:cs typeface="Helvetica"/>
              </a:rPr>
              <a:t>.lgs. 150/2022 </a:t>
            </a:r>
          </a:p>
          <a:p>
            <a:pPr algn="just">
              <a:spcAft>
                <a:spcPts val="600"/>
              </a:spcAft>
            </a:pPr>
            <a:endParaRPr lang="it-IT" dirty="0">
              <a:latin typeface="Helvetica"/>
              <a:cs typeface="Helvetica"/>
            </a:endParaRPr>
          </a:p>
        </p:txBody>
      </p:sp>
    </p:spTree>
    <p:extLst>
      <p:ext uri="{BB962C8B-B14F-4D97-AF65-F5344CB8AC3E}">
        <p14:creationId xmlns:p14="http://schemas.microsoft.com/office/powerpoint/2010/main" val="5583694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1283026" y="1490166"/>
            <a:ext cx="10665975" cy="2693045"/>
          </a:xfrm>
          <a:prstGeom prst="rect">
            <a:avLst/>
          </a:prstGeom>
        </p:spPr>
        <p:txBody>
          <a:bodyPr wrap="square">
            <a:spAutoFit/>
          </a:bodyPr>
          <a:lstStyle/>
          <a:p>
            <a:pPr algn="just"/>
            <a:endParaRPr lang="it-IT" b="1" dirty="0">
              <a:latin typeface="Helvetica"/>
              <a:cs typeface="Helvetica"/>
            </a:endParaRPr>
          </a:p>
          <a:p>
            <a:pPr algn="just">
              <a:spcAft>
                <a:spcPts val="600"/>
              </a:spcAft>
            </a:pPr>
            <a:r>
              <a:rPr lang="it-IT" i="1" dirty="0">
                <a:latin typeface="Helvetica"/>
                <a:cs typeface="Helvetica"/>
              </a:rPr>
              <a:t>Articolo 585 – </a:t>
            </a:r>
            <a:r>
              <a:rPr lang="it-IT" i="1" dirty="0" smtClean="0">
                <a:latin typeface="Helvetica"/>
                <a:cs typeface="Helvetica"/>
              </a:rPr>
              <a:t>Termini </a:t>
            </a:r>
            <a:r>
              <a:rPr lang="it-IT" i="1" dirty="0">
                <a:latin typeface="Helvetica"/>
                <a:cs typeface="Helvetica"/>
              </a:rPr>
              <a:t>per </a:t>
            </a:r>
            <a:r>
              <a:rPr lang="it-IT" i="1" dirty="0" smtClean="0">
                <a:latin typeface="Helvetica"/>
                <a:cs typeface="Helvetica"/>
              </a:rPr>
              <a:t>l'impugnazione.</a:t>
            </a:r>
            <a:endParaRPr lang="it-IT" i="1" dirty="0">
              <a:latin typeface="Helvetica"/>
              <a:cs typeface="Helvetica"/>
            </a:endParaRPr>
          </a:p>
          <a:p>
            <a:pPr algn="just">
              <a:spcAft>
                <a:spcPts val="600"/>
              </a:spcAft>
            </a:pPr>
            <a:r>
              <a:rPr lang="it-IT" dirty="0">
                <a:latin typeface="Helvetica"/>
                <a:cs typeface="Helvetica"/>
              </a:rPr>
              <a:t>(</a:t>
            </a:r>
            <a:r>
              <a:rPr lang="it-IT" i="1" dirty="0">
                <a:latin typeface="Helvetica"/>
                <a:cs typeface="Helvetica"/>
              </a:rPr>
              <a:t>Omissis)</a:t>
            </a:r>
          </a:p>
          <a:p>
            <a:pPr algn="just">
              <a:spcAft>
                <a:spcPts val="600"/>
              </a:spcAft>
            </a:pPr>
            <a:r>
              <a:rPr lang="it-IT" b="1" dirty="0">
                <a:latin typeface="Helvetica"/>
                <a:cs typeface="Helvetica"/>
              </a:rPr>
              <a:t>1-bis. I termini previsti dal comma 1 </a:t>
            </a:r>
            <a:r>
              <a:rPr lang="it-IT" b="1" dirty="0">
                <a:solidFill>
                  <a:srgbClr val="FF0000"/>
                </a:solidFill>
                <a:latin typeface="Helvetica"/>
                <a:cs typeface="Helvetica"/>
              </a:rPr>
              <a:t>sono aumentati di quindici giorni </a:t>
            </a:r>
            <a:r>
              <a:rPr lang="it-IT" b="1" dirty="0">
                <a:latin typeface="Helvetica"/>
                <a:cs typeface="Helvetica"/>
              </a:rPr>
              <a:t>per l’impugnazione del difensore dell’imputato giudicato in assenza.</a:t>
            </a:r>
          </a:p>
          <a:p>
            <a:pPr algn="just">
              <a:spcAft>
                <a:spcPts val="600"/>
              </a:spcAft>
            </a:pPr>
            <a:r>
              <a:rPr lang="it-IT" i="1" dirty="0">
                <a:latin typeface="Helvetica"/>
                <a:cs typeface="Helvetica"/>
              </a:rPr>
              <a:t>(Omissis</a:t>
            </a:r>
            <a:r>
              <a:rPr lang="it-IT" i="1" dirty="0" smtClean="0">
                <a:latin typeface="Helvetica"/>
                <a:cs typeface="Helvetica"/>
              </a:rPr>
              <a:t>)</a:t>
            </a:r>
          </a:p>
          <a:p>
            <a:pPr algn="r">
              <a:spcAft>
                <a:spcPts val="600"/>
              </a:spcAft>
            </a:pPr>
            <a:r>
              <a:rPr lang="it-IT" sz="1400" b="1" dirty="0">
                <a:latin typeface="Helvetica"/>
                <a:cs typeface="Helvetica"/>
              </a:rPr>
              <a:t>art. 33, co. 1, </a:t>
            </a:r>
            <a:r>
              <a:rPr lang="it-IT" sz="1400" b="1" dirty="0" err="1">
                <a:latin typeface="Helvetica"/>
                <a:cs typeface="Helvetica"/>
              </a:rPr>
              <a:t>lett</a:t>
            </a:r>
            <a:r>
              <a:rPr lang="it-IT" sz="1400" b="1" dirty="0">
                <a:latin typeface="Helvetica"/>
                <a:cs typeface="Helvetica"/>
              </a:rPr>
              <a:t>. </a:t>
            </a:r>
            <a:r>
              <a:rPr lang="it-IT" sz="1400" b="1" dirty="0" err="1" smtClean="0">
                <a:latin typeface="Helvetica"/>
                <a:cs typeface="Helvetica"/>
              </a:rPr>
              <a:t>f</a:t>
            </a:r>
            <a:r>
              <a:rPr lang="it-IT" sz="1400" b="1" dirty="0" smtClean="0">
                <a:latin typeface="Helvetica"/>
                <a:cs typeface="Helvetica"/>
              </a:rPr>
              <a:t>) d.lgs</a:t>
            </a:r>
            <a:r>
              <a:rPr lang="it-IT" sz="1400" b="1" dirty="0">
                <a:latin typeface="Helvetica"/>
                <a:cs typeface="Helvetica"/>
              </a:rPr>
              <a:t>. 150</a:t>
            </a:r>
            <a:r>
              <a:rPr lang="it-IT" sz="1400" b="1" dirty="0" smtClean="0">
                <a:latin typeface="Helvetica"/>
                <a:cs typeface="Helvetica"/>
              </a:rPr>
              <a:t>/2022 </a:t>
            </a:r>
            <a:endParaRPr lang="it-IT" sz="1400" b="1" dirty="0">
              <a:latin typeface="Helvetica"/>
              <a:cs typeface="Helvetica"/>
            </a:endParaRPr>
          </a:p>
          <a:p>
            <a:pPr algn="just">
              <a:spcAft>
                <a:spcPts val="600"/>
              </a:spcAft>
            </a:pPr>
            <a:endParaRPr lang="it-IT" i="1" dirty="0">
              <a:latin typeface="Helvetica"/>
              <a:cs typeface="Helvetica"/>
            </a:endParaRPr>
          </a:p>
        </p:txBody>
      </p:sp>
    </p:spTree>
    <p:extLst>
      <p:ext uri="{BB962C8B-B14F-4D97-AF65-F5344CB8AC3E}">
        <p14:creationId xmlns:p14="http://schemas.microsoft.com/office/powerpoint/2010/main" val="36340432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342900" lvl="0" indent="-342900">
              <a:lnSpc>
                <a:spcPct val="115000"/>
              </a:lnSpc>
            </a:pPr>
            <a:r>
              <a:rPr lang="it-IT" b="1" i="1" dirty="0">
                <a:latin typeface="Georgia" panose="02040502050405020303" pitchFamily="18" charset="0"/>
                <a:ea typeface="Calibri" panose="020F0502020204030204" pitchFamily="34" charset="0"/>
                <a:cs typeface="Times New Roman" panose="02020603050405020304" pitchFamily="18" charset="0"/>
              </a:rPr>
              <a:t>Forma e termini dell’impugnazione</a:t>
            </a:r>
          </a:p>
        </p:txBody>
      </p:sp>
      <p:sp>
        <p:nvSpPr>
          <p:cNvPr id="3" name="Segnaposto contenuto 2"/>
          <p:cNvSpPr>
            <a:spLocks noGrp="1"/>
          </p:cNvSpPr>
          <p:nvPr>
            <p:ph idx="1"/>
          </p:nvPr>
        </p:nvSpPr>
        <p:spPr>
          <a:xfrm>
            <a:off x="1464465" y="2037641"/>
            <a:ext cx="10014227" cy="4587116"/>
          </a:xfrm>
        </p:spPr>
        <p:txBody>
          <a:bodyPr>
            <a:normAutofit fontScale="92500" lnSpcReduction="10000"/>
          </a:bodyPr>
          <a:lstStyle/>
          <a:p>
            <a:pPr algn="just"/>
            <a:r>
              <a:rPr lang="it-IT" b="1" dirty="0" smtClean="0">
                <a:latin typeface="Georgia"/>
                <a:cs typeface="Georgia"/>
              </a:rPr>
              <a:t>art</a:t>
            </a:r>
            <a:r>
              <a:rPr lang="it-IT" b="1" dirty="0">
                <a:latin typeface="Georgia"/>
                <a:cs typeface="Georgia"/>
              </a:rPr>
              <a:t>. 89</a:t>
            </a:r>
            <a:r>
              <a:rPr lang="it-IT" b="1" dirty="0" smtClean="0">
                <a:latin typeface="Georgia"/>
                <a:cs typeface="Georgia"/>
              </a:rPr>
              <a:t>, comma </a:t>
            </a:r>
            <a:r>
              <a:rPr lang="it-IT" b="1" dirty="0">
                <a:latin typeface="Georgia"/>
                <a:cs typeface="Georgia"/>
              </a:rPr>
              <a:t>3, del d.lgs. n. </a:t>
            </a:r>
            <a:r>
              <a:rPr lang="it-IT" b="1" dirty="0" smtClean="0">
                <a:latin typeface="Georgia"/>
                <a:cs typeface="Georgia"/>
              </a:rPr>
              <a:t>150:  </a:t>
            </a:r>
            <a:r>
              <a:rPr lang="it-IT" dirty="0" smtClean="0">
                <a:latin typeface="Georgia"/>
                <a:cs typeface="Georgia"/>
              </a:rPr>
              <a:t>applicabilità </a:t>
            </a:r>
            <a:r>
              <a:rPr lang="it-IT" dirty="0">
                <a:latin typeface="Georgia"/>
                <a:cs typeface="Georgia"/>
              </a:rPr>
              <a:t>dei </a:t>
            </a:r>
            <a:r>
              <a:rPr lang="it-IT" b="1" dirty="0" smtClean="0">
                <a:latin typeface="Georgia"/>
                <a:cs typeface="Georgia"/>
              </a:rPr>
              <a:t>nuovi </a:t>
            </a:r>
            <a:r>
              <a:rPr lang="it-IT" b="1" dirty="0">
                <a:latin typeface="Georgia"/>
                <a:cs typeface="Georgia"/>
              </a:rPr>
              <a:t>commi 1-ter </a:t>
            </a:r>
            <a:r>
              <a:rPr lang="it-IT" b="1" dirty="0" smtClean="0">
                <a:latin typeface="Georgia"/>
                <a:cs typeface="Georgia"/>
              </a:rPr>
              <a:t>e 1</a:t>
            </a:r>
            <a:r>
              <a:rPr lang="it-IT" b="1" dirty="0">
                <a:latin typeface="Georgia"/>
                <a:cs typeface="Georgia"/>
              </a:rPr>
              <a:t>-</a:t>
            </a:r>
            <a:r>
              <a:rPr lang="it-IT" b="1" dirty="0" smtClean="0">
                <a:latin typeface="Georgia"/>
                <a:cs typeface="Georgia"/>
              </a:rPr>
              <a:t>quater dell’art. 581 </a:t>
            </a:r>
            <a:r>
              <a:rPr lang="it-IT" dirty="0" smtClean="0">
                <a:latin typeface="Georgia"/>
                <a:cs typeface="Georgia"/>
              </a:rPr>
              <a:t> (</a:t>
            </a:r>
            <a:r>
              <a:rPr lang="it-IT" i="1" dirty="0" smtClean="0">
                <a:latin typeface="Georgia"/>
                <a:cs typeface="Georgia"/>
              </a:rPr>
              <a:t>elezione </a:t>
            </a:r>
            <a:r>
              <a:rPr lang="it-IT" i="1" dirty="0">
                <a:latin typeface="Georgia"/>
                <a:cs typeface="Georgia"/>
              </a:rPr>
              <a:t>di domicilio </a:t>
            </a:r>
            <a:r>
              <a:rPr lang="it-IT" i="1" dirty="0" smtClean="0">
                <a:latin typeface="Georgia"/>
                <a:cs typeface="Georgia"/>
              </a:rPr>
              <a:t>per l’imputato </a:t>
            </a:r>
            <a:r>
              <a:rPr lang="it-IT" i="1" dirty="0">
                <a:latin typeface="Georgia"/>
                <a:cs typeface="Georgia"/>
              </a:rPr>
              <a:t>presente e per </a:t>
            </a:r>
            <a:r>
              <a:rPr lang="it-IT" i="1" dirty="0" smtClean="0">
                <a:latin typeface="Georgia"/>
                <a:cs typeface="Georgia"/>
              </a:rPr>
              <a:t>quello assente </a:t>
            </a:r>
            <a:r>
              <a:rPr lang="it-IT" i="1" dirty="0">
                <a:latin typeface="Georgia"/>
                <a:cs typeface="Georgia"/>
              </a:rPr>
              <a:t>in primo grado, con contestuale necessità, in quest’ultimo caso, di mandato </a:t>
            </a:r>
            <a:r>
              <a:rPr lang="it-IT" i="1" dirty="0" smtClean="0">
                <a:latin typeface="Georgia"/>
                <a:cs typeface="Georgia"/>
              </a:rPr>
              <a:t>ad impugnare </a:t>
            </a:r>
            <a:r>
              <a:rPr lang="it-IT" i="1" dirty="0">
                <a:latin typeface="Georgia"/>
                <a:cs typeface="Georgia"/>
              </a:rPr>
              <a:t>successivo alla sentenza da impugnare</a:t>
            </a:r>
            <a:r>
              <a:rPr lang="it-IT" dirty="0">
                <a:latin typeface="Georgia"/>
                <a:cs typeface="Georgia"/>
              </a:rPr>
              <a:t>), </a:t>
            </a:r>
            <a:r>
              <a:rPr lang="it-IT" dirty="0" smtClean="0">
                <a:latin typeface="Georgia"/>
                <a:cs typeface="Georgia"/>
              </a:rPr>
              <a:t>e del </a:t>
            </a:r>
            <a:r>
              <a:rPr lang="it-IT" b="1" dirty="0" smtClean="0">
                <a:latin typeface="Georgia"/>
                <a:cs typeface="Georgia"/>
              </a:rPr>
              <a:t>nuovo comma 1-</a:t>
            </a:r>
            <a:r>
              <a:rPr lang="it-IT" b="1" i="1" dirty="0" smtClean="0">
                <a:latin typeface="Georgia"/>
                <a:cs typeface="Georgia"/>
              </a:rPr>
              <a:t>bis</a:t>
            </a:r>
            <a:r>
              <a:rPr lang="it-IT" b="1" dirty="0" smtClean="0">
                <a:latin typeface="Georgia"/>
                <a:cs typeface="Georgia"/>
              </a:rPr>
              <a:t> dell’art. 585 </a:t>
            </a:r>
            <a:r>
              <a:rPr lang="it-IT" i="1" dirty="0" smtClean="0">
                <a:latin typeface="Georgia"/>
                <a:cs typeface="Georgia"/>
              </a:rPr>
              <a:t>(ampliamento termini per assente) </a:t>
            </a:r>
            <a:r>
              <a:rPr lang="it-IT" dirty="0" smtClean="0">
                <a:latin typeface="Georgia"/>
                <a:cs typeface="Georgia"/>
              </a:rPr>
              <a:t>alle sole </a:t>
            </a:r>
            <a:r>
              <a:rPr lang="it-IT" b="1" dirty="0" smtClean="0">
                <a:latin typeface="Georgia"/>
                <a:cs typeface="Georgia"/>
              </a:rPr>
              <a:t>impugnazioni proposte </a:t>
            </a:r>
            <a:r>
              <a:rPr lang="it-IT" b="1" dirty="0">
                <a:latin typeface="Georgia"/>
                <a:cs typeface="Georgia"/>
              </a:rPr>
              <a:t>avverso </a:t>
            </a:r>
            <a:r>
              <a:rPr lang="it-IT" b="1" dirty="0" smtClean="0">
                <a:latin typeface="Georgia"/>
                <a:cs typeface="Georgia"/>
              </a:rPr>
              <a:t>sentenze emesse </a:t>
            </a:r>
            <a:r>
              <a:rPr lang="it-IT" b="1" dirty="0">
                <a:latin typeface="Georgia"/>
                <a:cs typeface="Georgia"/>
              </a:rPr>
              <a:t>dopo l’entrata in vigore del </a:t>
            </a:r>
            <a:r>
              <a:rPr lang="it-IT" b="1" dirty="0" smtClean="0">
                <a:latin typeface="Georgia"/>
                <a:cs typeface="Georgia"/>
              </a:rPr>
              <a:t>decreto.</a:t>
            </a:r>
          </a:p>
          <a:p>
            <a:pPr algn="just"/>
            <a:r>
              <a:rPr lang="it-IT" b="1" dirty="0" err="1" smtClean="0">
                <a:solidFill>
                  <a:srgbClr val="000000"/>
                </a:solidFill>
                <a:latin typeface="Georgia"/>
                <a:ea typeface="Helvetica"/>
                <a:cs typeface="Georgia"/>
              </a:rPr>
              <a:t>Rel</a:t>
            </a:r>
            <a:r>
              <a:rPr lang="it-IT" b="1" dirty="0" smtClean="0">
                <a:solidFill>
                  <a:srgbClr val="000000"/>
                </a:solidFill>
                <a:latin typeface="Georgia"/>
                <a:ea typeface="Helvetica"/>
                <a:cs typeface="Georgia"/>
              </a:rPr>
              <a:t>. Mass. N. 22/2022: </a:t>
            </a:r>
            <a:r>
              <a:rPr lang="it-IT" dirty="0" smtClean="0">
                <a:solidFill>
                  <a:srgbClr val="000000"/>
                </a:solidFill>
                <a:latin typeface="Georgia"/>
                <a:ea typeface="Helvetica"/>
                <a:cs typeface="Georgia"/>
              </a:rPr>
              <a:t>“</a:t>
            </a:r>
            <a:r>
              <a:rPr lang="it-IT" i="1" dirty="0" smtClean="0">
                <a:solidFill>
                  <a:srgbClr val="000000"/>
                </a:solidFill>
                <a:latin typeface="Georgia"/>
                <a:ea typeface="Helvetica"/>
                <a:cs typeface="Georgia"/>
              </a:rPr>
              <a:t>Data </a:t>
            </a:r>
            <a:r>
              <a:rPr lang="it-IT" i="1" dirty="0">
                <a:solidFill>
                  <a:srgbClr val="000000"/>
                </a:solidFill>
                <a:latin typeface="Georgia"/>
                <a:ea typeface="Helvetica"/>
                <a:cs typeface="Georgia"/>
              </a:rPr>
              <a:t>la tassatività della </a:t>
            </a:r>
            <a:r>
              <a:rPr lang="it-IT" i="1" dirty="0" smtClean="0">
                <a:solidFill>
                  <a:srgbClr val="000000"/>
                </a:solidFill>
                <a:latin typeface="Georgia"/>
                <a:ea typeface="Helvetica"/>
                <a:cs typeface="Georgia"/>
              </a:rPr>
              <a:t>norma transitoria</a:t>
            </a:r>
            <a:r>
              <a:rPr lang="it-IT" i="1" dirty="0">
                <a:solidFill>
                  <a:srgbClr val="000000"/>
                </a:solidFill>
                <a:latin typeface="Georgia"/>
                <a:ea typeface="Helvetica"/>
                <a:cs typeface="Georgia"/>
              </a:rPr>
              <a:t>, se ne dovrebbe dedurre, a contrario, l’applicabilità </a:t>
            </a:r>
            <a:r>
              <a:rPr lang="it-IT" b="1" i="1" dirty="0">
                <a:solidFill>
                  <a:srgbClr val="000000"/>
                </a:solidFill>
                <a:latin typeface="Georgia"/>
                <a:ea typeface="Helvetica"/>
                <a:cs typeface="Georgia"/>
              </a:rPr>
              <a:t>dell’inammissibilità per </a:t>
            </a:r>
            <a:r>
              <a:rPr lang="it-IT" b="1" i="1" dirty="0" err="1" smtClean="0">
                <a:solidFill>
                  <a:srgbClr val="000000"/>
                </a:solidFill>
                <a:latin typeface="Georgia"/>
                <a:ea typeface="Helvetica"/>
                <a:cs typeface="Georgia"/>
              </a:rPr>
              <a:t>aspecificità</a:t>
            </a:r>
            <a:r>
              <a:rPr lang="it-IT" b="1" i="1" dirty="0" smtClean="0">
                <a:solidFill>
                  <a:srgbClr val="000000"/>
                </a:solidFill>
                <a:latin typeface="Georgia"/>
                <a:ea typeface="Helvetica"/>
                <a:cs typeface="Georgia"/>
              </a:rPr>
              <a:t> dei </a:t>
            </a:r>
            <a:r>
              <a:rPr lang="it-IT" b="1" i="1" dirty="0">
                <a:solidFill>
                  <a:srgbClr val="000000"/>
                </a:solidFill>
                <a:latin typeface="Georgia"/>
                <a:ea typeface="Helvetica"/>
                <a:cs typeface="Georgia"/>
              </a:rPr>
              <a:t>motivi</a:t>
            </a:r>
            <a:r>
              <a:rPr lang="it-IT" i="1" dirty="0">
                <a:solidFill>
                  <a:srgbClr val="000000"/>
                </a:solidFill>
                <a:latin typeface="Georgia"/>
                <a:ea typeface="Helvetica"/>
                <a:cs typeface="Georgia"/>
              </a:rPr>
              <a:t>, disciplinata dal nuovo comma 1-bis, non menzionato dall’art. 89, </a:t>
            </a:r>
            <a:r>
              <a:rPr lang="it-IT" i="1" dirty="0" smtClean="0">
                <a:solidFill>
                  <a:srgbClr val="000000"/>
                </a:solidFill>
                <a:latin typeface="Georgia"/>
                <a:ea typeface="Helvetica"/>
                <a:cs typeface="Georgia"/>
              </a:rPr>
              <a:t>anche agli </a:t>
            </a:r>
            <a:r>
              <a:rPr lang="it-IT" i="1" dirty="0">
                <a:solidFill>
                  <a:srgbClr val="000000"/>
                </a:solidFill>
                <a:latin typeface="Georgia"/>
                <a:ea typeface="Helvetica"/>
                <a:cs typeface="Georgia"/>
              </a:rPr>
              <a:t>appelli relativi a sentenze già emesse, nonché a quelli pendenti al momento di entrata </a:t>
            </a:r>
            <a:r>
              <a:rPr lang="it-IT" i="1" dirty="0" smtClean="0">
                <a:solidFill>
                  <a:srgbClr val="000000"/>
                </a:solidFill>
                <a:latin typeface="Georgia"/>
                <a:ea typeface="Helvetica"/>
                <a:cs typeface="Georgia"/>
              </a:rPr>
              <a:t>in vigore </a:t>
            </a:r>
            <a:r>
              <a:rPr lang="it-IT" i="1" dirty="0">
                <a:solidFill>
                  <a:srgbClr val="000000"/>
                </a:solidFill>
                <a:latin typeface="Georgia"/>
                <a:ea typeface="Helvetica"/>
                <a:cs typeface="Georgia"/>
              </a:rPr>
              <a:t>della riforma [cioè al 30 dicembre 2022]; ciò, peraltro, parrebbe anche coerente con </a:t>
            </a:r>
            <a:r>
              <a:rPr lang="it-IT" i="1" dirty="0" smtClean="0">
                <a:solidFill>
                  <a:srgbClr val="000000"/>
                </a:solidFill>
                <a:latin typeface="Georgia"/>
                <a:ea typeface="Helvetica"/>
                <a:cs typeface="Georgia"/>
              </a:rPr>
              <a:t>la natura </a:t>
            </a:r>
            <a:r>
              <a:rPr lang="it-IT" i="1" dirty="0">
                <a:solidFill>
                  <a:srgbClr val="000000"/>
                </a:solidFill>
                <a:latin typeface="Georgia"/>
                <a:ea typeface="Helvetica"/>
                <a:cs typeface="Georgia"/>
              </a:rPr>
              <a:t>definitoria della norma in esame, che si propone come esplicazione di un precetto </a:t>
            </a:r>
            <a:r>
              <a:rPr lang="it-IT" i="1" dirty="0" smtClean="0">
                <a:solidFill>
                  <a:srgbClr val="000000"/>
                </a:solidFill>
                <a:latin typeface="Georgia"/>
                <a:ea typeface="Helvetica"/>
                <a:cs typeface="Georgia"/>
              </a:rPr>
              <a:t>già desumibile </a:t>
            </a:r>
            <a:r>
              <a:rPr lang="it-IT" i="1" dirty="0">
                <a:solidFill>
                  <a:srgbClr val="000000"/>
                </a:solidFill>
                <a:latin typeface="Georgia"/>
                <a:ea typeface="Helvetica"/>
                <a:cs typeface="Georgia"/>
              </a:rPr>
              <a:t>dall’art. 581, comma 1, lettera d), cod. </a:t>
            </a:r>
            <a:r>
              <a:rPr lang="it-IT" i="1" dirty="0" err="1">
                <a:solidFill>
                  <a:srgbClr val="000000"/>
                </a:solidFill>
                <a:latin typeface="Georgia"/>
                <a:ea typeface="Helvetica"/>
                <a:cs typeface="Georgia"/>
              </a:rPr>
              <a:t>proc</a:t>
            </a:r>
            <a:r>
              <a:rPr lang="it-IT" i="1" dirty="0">
                <a:solidFill>
                  <a:srgbClr val="000000"/>
                </a:solidFill>
                <a:latin typeface="Georgia"/>
                <a:ea typeface="Helvetica"/>
                <a:cs typeface="Georgia"/>
              </a:rPr>
              <a:t>. </a:t>
            </a:r>
            <a:r>
              <a:rPr lang="it-IT" i="1" dirty="0" err="1">
                <a:solidFill>
                  <a:srgbClr val="000000"/>
                </a:solidFill>
                <a:latin typeface="Georgia"/>
                <a:ea typeface="Helvetica"/>
                <a:cs typeface="Georgia"/>
              </a:rPr>
              <a:t>pen</a:t>
            </a:r>
            <a:r>
              <a:rPr lang="it-IT" i="1" dirty="0" smtClean="0">
                <a:solidFill>
                  <a:srgbClr val="000000"/>
                </a:solidFill>
                <a:latin typeface="Georgia"/>
                <a:ea typeface="Helvetica"/>
                <a:cs typeface="Georgia"/>
              </a:rPr>
              <a:t>.”</a:t>
            </a:r>
          </a:p>
          <a:p>
            <a:pPr algn="just"/>
            <a:r>
              <a:rPr lang="it-IT" b="1" dirty="0" err="1" smtClean="0">
                <a:latin typeface="Georgia"/>
                <a:cs typeface="Georgia"/>
              </a:rPr>
              <a:t>Cass</a:t>
            </a:r>
            <a:r>
              <a:rPr lang="it-IT" b="1" dirty="0" smtClean="0">
                <a:latin typeface="Georgia"/>
                <a:cs typeface="Georgia"/>
              </a:rPr>
              <a:t>. Sez</a:t>
            </a:r>
            <a:r>
              <a:rPr lang="it-IT" b="1" dirty="0">
                <a:latin typeface="Georgia"/>
                <a:cs typeface="Georgia"/>
              </a:rPr>
              <a:t>. 5, Sentenza n. 23631 del 19/03/</a:t>
            </a:r>
            <a:r>
              <a:rPr lang="it-IT" b="1" dirty="0" smtClean="0">
                <a:latin typeface="Georgia"/>
                <a:cs typeface="Georgia"/>
              </a:rPr>
              <a:t>2018, </a:t>
            </a:r>
            <a:r>
              <a:rPr lang="it-IT" b="1" dirty="0" err="1" smtClean="0">
                <a:latin typeface="Georgia"/>
                <a:cs typeface="Georgia"/>
              </a:rPr>
              <a:t>Rv</a:t>
            </a:r>
            <a:r>
              <a:rPr lang="it-IT" b="1" dirty="0">
                <a:latin typeface="Georgia"/>
                <a:cs typeface="Georgia"/>
              </a:rPr>
              <a:t>. </a:t>
            </a:r>
            <a:r>
              <a:rPr lang="it-IT" b="1" dirty="0" smtClean="0">
                <a:latin typeface="Georgia"/>
                <a:cs typeface="Georgia"/>
              </a:rPr>
              <a:t>273282</a:t>
            </a:r>
            <a:r>
              <a:rPr lang="it-IT" i="1" dirty="0" smtClean="0">
                <a:latin typeface="Georgia"/>
                <a:cs typeface="Georgia"/>
              </a:rPr>
              <a:t>: È </a:t>
            </a:r>
            <a:r>
              <a:rPr lang="it-IT" i="1" dirty="0">
                <a:latin typeface="Georgia"/>
                <a:cs typeface="Georgia"/>
              </a:rPr>
              <a:t>inammissibile il ricorso per cassazione proposto personalmente dall'imputato o dall'indagato dopo l'entrata in vigore della legge 23 giugno 2017 n. 103, a prescindere dalla data di emissione del provvedimento impugnato, incidendo la novella normativa relativa all'art. 613, comma 1, cod. </a:t>
            </a:r>
            <a:r>
              <a:rPr lang="it-IT" i="1" dirty="0" err="1">
                <a:latin typeface="Georgia"/>
                <a:cs typeface="Georgia"/>
              </a:rPr>
              <a:t>proc</a:t>
            </a:r>
            <a:r>
              <a:rPr lang="it-IT" i="1" dirty="0">
                <a:latin typeface="Georgia"/>
                <a:cs typeface="Georgia"/>
              </a:rPr>
              <a:t>. </a:t>
            </a:r>
            <a:r>
              <a:rPr lang="it-IT" i="1" dirty="0" err="1">
                <a:latin typeface="Georgia"/>
                <a:cs typeface="Georgia"/>
              </a:rPr>
              <a:t>pen</a:t>
            </a:r>
            <a:r>
              <a:rPr lang="it-IT" i="1" dirty="0">
                <a:latin typeface="Georgia"/>
                <a:cs typeface="Georgia"/>
              </a:rPr>
              <a:t>., non già sul diritto ad impugnare, bensì soltanto sulla disciplina delle modalità del suo esercizio.</a:t>
            </a:r>
          </a:p>
        </p:txBody>
      </p:sp>
      <p:sp>
        <p:nvSpPr>
          <p:cNvPr id="4" name="CasellaDiTesto 3">
            <a:extLst>
              <a:ext uri="{FF2B5EF4-FFF2-40B4-BE49-F238E27FC236}">
                <a16:creationId xmlns="" xmlns:a16="http://schemas.microsoft.com/office/drawing/2014/main" id="{AF9906C2-D3CD-4EE0-95CC-858B9A86286A}"/>
              </a:ext>
            </a:extLst>
          </p:cNvPr>
          <p:cNvSpPr txBox="1"/>
          <p:nvPr/>
        </p:nvSpPr>
        <p:spPr>
          <a:xfrm>
            <a:off x="1295987" y="427613"/>
            <a:ext cx="10196341" cy="1253420"/>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just">
              <a:lnSpc>
                <a:spcPct val="115000"/>
              </a:lnSpc>
            </a:pPr>
            <a:endParaRPr lang="it-IT" sz="2400" b="1" i="1" dirty="0">
              <a:latin typeface="Georgia" panose="02040502050405020303" pitchFamily="18" charset="0"/>
              <a:ea typeface="Calibri" panose="020F0502020204030204" pitchFamily="34" charset="0"/>
              <a:cs typeface="Times New Roman" panose="02020603050405020304" pitchFamily="18" charset="0"/>
            </a:endParaRPr>
          </a:p>
          <a:p>
            <a:pPr lvl="0" algn="just">
              <a:lnSpc>
                <a:spcPct val="115000"/>
              </a:lnSpc>
            </a:pPr>
            <a:r>
              <a:rPr lang="it-IT" sz="2400" b="1" i="1" dirty="0" smtClean="0">
                <a:latin typeface="Georgia" panose="02040502050405020303" pitchFamily="18" charset="0"/>
                <a:ea typeface="Calibri" panose="020F0502020204030204" pitchFamily="34" charset="0"/>
                <a:cs typeface="Times New Roman" panose="02020603050405020304" pitchFamily="18" charset="0"/>
              </a:rPr>
              <a:t>1.1 Disciplina transitoria </a:t>
            </a:r>
            <a:endParaRPr lang="it-IT" sz="2400" b="1" i="1" dirty="0" smtClean="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endParaRPr lang="it-IT" dirty="0"/>
          </a:p>
        </p:txBody>
      </p:sp>
    </p:spTree>
    <p:extLst>
      <p:ext uri="{BB962C8B-B14F-4D97-AF65-F5344CB8AC3E}">
        <p14:creationId xmlns:p14="http://schemas.microsoft.com/office/powerpoint/2010/main" val="3001677356"/>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11" name="Rettangolo 10"/>
          <p:cNvSpPr/>
          <p:nvPr/>
        </p:nvSpPr>
        <p:spPr>
          <a:xfrm>
            <a:off x="1490385" y="2552717"/>
            <a:ext cx="10445658" cy="1200329"/>
          </a:xfrm>
          <a:prstGeom prst="rect">
            <a:avLst/>
          </a:prstGeom>
          <a:noFill/>
        </p:spPr>
        <p:txBody>
          <a:bodyPr wrap="square">
            <a:spAutoFit/>
          </a:bodyPr>
          <a:lstStyle/>
          <a:p>
            <a:pPr algn="just"/>
            <a:endParaRPr lang="it-IT" b="1" dirty="0" smtClean="0">
              <a:solidFill>
                <a:schemeClr val="accent2"/>
              </a:solidFill>
              <a:latin typeface="Georgia" panose="02040502050405020303" pitchFamily="18" charset="0"/>
            </a:endParaRPr>
          </a:p>
          <a:p>
            <a:pPr algn="just"/>
            <a:endParaRPr lang="it-IT" b="1"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 xmlns:a16="http://schemas.microsoft.com/office/drawing/2014/main" id="{AF9906C2-D3CD-4EE0-95CC-858B9A86286A}"/>
              </a:ext>
            </a:extLst>
          </p:cNvPr>
          <p:cNvSpPr txBox="1"/>
          <p:nvPr/>
        </p:nvSpPr>
        <p:spPr>
          <a:xfrm>
            <a:off x="1295987" y="427613"/>
            <a:ext cx="10748960" cy="1253420"/>
          </a:xfrm>
          <a:prstGeom prst="rect">
            <a:avLst/>
          </a:prstGeom>
          <a:ln w="38100">
            <a:solidFill>
              <a:schemeClr val="bg1"/>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marL="342900" lvl="0" indent="-342900" algn="just">
              <a:lnSpc>
                <a:spcPct val="115000"/>
              </a:lnSpc>
              <a:buFont typeface="+mj-lt"/>
              <a:buAutoNum type="arabicPeriod"/>
            </a:pPr>
            <a:endParaRPr lang="it-IT" sz="2400" b="1" i="1" dirty="0" smtClean="0">
              <a:latin typeface="Georgia" panose="02040502050405020303" pitchFamily="18" charset="0"/>
              <a:ea typeface="Calibri" panose="020F0502020204030204" pitchFamily="34" charset="0"/>
              <a:cs typeface="Times New Roman" panose="02020603050405020304" pitchFamily="18" charset="0"/>
            </a:endParaRPr>
          </a:p>
          <a:p>
            <a:pPr lvl="0" algn="just">
              <a:lnSpc>
                <a:spcPct val="115000"/>
              </a:lnSpc>
            </a:pPr>
            <a:r>
              <a:rPr lang="it-IT" sz="2400" b="1" i="1" dirty="0" smtClean="0">
                <a:latin typeface="Georgia" panose="02040502050405020303" pitchFamily="18" charset="0"/>
                <a:ea typeface="Calibri" panose="020F0502020204030204" pitchFamily="34" charset="0"/>
                <a:cs typeface="Times New Roman" panose="02020603050405020304" pitchFamily="18" charset="0"/>
              </a:rPr>
              <a:t>2.  Modalità di presentazione </a:t>
            </a:r>
            <a:r>
              <a:rPr lang="it-IT" sz="2400" b="1" i="1" dirty="0" smtClean="0">
                <a:effectLst/>
                <a:latin typeface="Georgia" panose="02040502050405020303" pitchFamily="18" charset="0"/>
                <a:ea typeface="Calibri" panose="020F0502020204030204" pitchFamily="34" charset="0"/>
                <a:cs typeface="Times New Roman" panose="02020603050405020304" pitchFamily="18" charset="0"/>
              </a:rPr>
              <a:t>dell’impugnazione: criteri di delega</a:t>
            </a:r>
          </a:p>
          <a:p>
            <a:pPr marL="342900" lvl="0" indent="-342900" algn="just">
              <a:lnSpc>
                <a:spcPct val="115000"/>
              </a:lnSpc>
              <a:buFont typeface="+mj-lt"/>
              <a:buAutoNum type="arabicPeriod"/>
            </a:pPr>
            <a:endParaRPr lang="it-IT" dirty="0"/>
          </a:p>
        </p:txBody>
      </p:sp>
      <p:sp>
        <p:nvSpPr>
          <p:cNvPr id="6" name="Rettangolo 5"/>
          <p:cNvSpPr/>
          <p:nvPr/>
        </p:nvSpPr>
        <p:spPr>
          <a:xfrm>
            <a:off x="1671824" y="1969611"/>
            <a:ext cx="10367899" cy="4247317"/>
          </a:xfrm>
          <a:prstGeom prst="rect">
            <a:avLst/>
          </a:prstGeom>
          <a:noFill/>
        </p:spPr>
        <p:txBody>
          <a:bodyPr wrap="square">
            <a:spAutoFit/>
          </a:bodyPr>
          <a:lstStyle/>
          <a:p>
            <a:pPr algn="just"/>
            <a:r>
              <a:rPr lang="it-IT" b="1" dirty="0" smtClean="0">
                <a:solidFill>
                  <a:schemeClr val="accent2"/>
                </a:solidFill>
                <a:latin typeface="Georgia" panose="02040502050405020303" pitchFamily="18" charset="0"/>
              </a:rPr>
              <a:t>Art. 1, comma 5, </a:t>
            </a:r>
            <a:r>
              <a:rPr lang="it-IT" b="1" dirty="0" err="1" smtClean="0">
                <a:solidFill>
                  <a:schemeClr val="accent2"/>
                </a:solidFill>
                <a:latin typeface="Georgia" panose="02040502050405020303" pitchFamily="18" charset="0"/>
              </a:rPr>
              <a:t>lett</a:t>
            </a:r>
            <a:r>
              <a:rPr lang="it-IT" b="1" dirty="0" smtClean="0">
                <a:solidFill>
                  <a:schemeClr val="accent2"/>
                </a:solidFill>
                <a:latin typeface="Georgia" panose="02040502050405020303" pitchFamily="18" charset="0"/>
              </a:rPr>
              <a:t>. a) della legge delega:</a:t>
            </a:r>
            <a:r>
              <a:rPr lang="it-IT" dirty="0" smtClean="0">
                <a:solidFill>
                  <a:schemeClr val="accent2"/>
                </a:solidFill>
                <a:latin typeface="Georgia" panose="02040502050405020303" pitchFamily="18" charset="0"/>
              </a:rPr>
              <a:t> «</a:t>
            </a:r>
            <a:r>
              <a:rPr lang="it-IT" i="1" dirty="0" smtClean="0">
                <a:solidFill>
                  <a:schemeClr val="accent2"/>
                </a:solidFill>
                <a:latin typeface="Georgia" panose="02040502050405020303" pitchFamily="18" charset="0"/>
              </a:rPr>
              <a:t>[...] prevedere </a:t>
            </a:r>
            <a:r>
              <a:rPr lang="it-IT" i="1" dirty="0">
                <a:solidFill>
                  <a:schemeClr val="accent2"/>
                </a:solidFill>
                <a:latin typeface="Georgia" panose="02040502050405020303" pitchFamily="18" charset="0"/>
              </a:rPr>
              <a:t>che nei procedimenti penali in ogni stato e grado il deposito di atti e documenti, le comunicazioni e le notificazioni siano effettuati </a:t>
            </a:r>
            <a:r>
              <a:rPr lang="it-IT" b="1" i="1" dirty="0">
                <a:solidFill>
                  <a:schemeClr val="accent2"/>
                </a:solidFill>
                <a:latin typeface="Georgia" panose="02040502050405020303" pitchFamily="18" charset="0"/>
              </a:rPr>
              <a:t>con modalità telematiche</a:t>
            </a:r>
            <a:r>
              <a:rPr lang="it-IT" i="1" dirty="0">
                <a:solidFill>
                  <a:schemeClr val="accent2"/>
                </a:solidFill>
                <a:latin typeface="Georgia" panose="02040502050405020303" pitchFamily="18" charset="0"/>
              </a:rPr>
              <a:t>; prevedere che le trasmissioni e le ricezioni in via telematica assicurino al mittente e al destinatario certezza, anche temporale, dell’avvenuta trasmissione e ricezione, nonché circa l’identità del mittente e del destinatario; </a:t>
            </a:r>
            <a:r>
              <a:rPr lang="it-IT" b="1" i="1" dirty="0">
                <a:solidFill>
                  <a:schemeClr val="accent2"/>
                </a:solidFill>
                <a:latin typeface="Georgia" panose="02040502050405020303" pitchFamily="18" charset="0"/>
              </a:rPr>
              <a:t>prevedere che per gli atti che le parti compiono personalmente il deposito possa avvenire anche con modalità non telematica</a:t>
            </a:r>
            <a:r>
              <a:rPr lang="it-IT" i="1" dirty="0">
                <a:solidFill>
                  <a:schemeClr val="accent2"/>
                </a:solidFill>
                <a:latin typeface="Georgia" panose="02040502050405020303" pitchFamily="18" charset="0"/>
              </a:rPr>
              <a:t>»</a:t>
            </a:r>
            <a:r>
              <a:rPr lang="it-IT" i="1" dirty="0" smtClean="0">
                <a:solidFill>
                  <a:schemeClr val="accent2"/>
                </a:solidFill>
                <a:latin typeface="Georgia" panose="02040502050405020303" pitchFamily="18" charset="0"/>
              </a:rPr>
              <a:t>.</a:t>
            </a:r>
            <a:endParaRPr lang="it-IT" dirty="0">
              <a:solidFill>
                <a:schemeClr val="accent2"/>
              </a:solidFill>
              <a:latin typeface="Georgia" panose="02040502050405020303" pitchFamily="18" charset="0"/>
            </a:endParaRPr>
          </a:p>
          <a:p>
            <a:pPr algn="just"/>
            <a:endParaRPr lang="it-IT" dirty="0" smtClean="0">
              <a:solidFill>
                <a:schemeClr val="accent2"/>
              </a:solidFill>
              <a:latin typeface="Georgia" panose="02040502050405020303" pitchFamily="18" charset="0"/>
            </a:endParaRPr>
          </a:p>
          <a:p>
            <a:pPr algn="just"/>
            <a:r>
              <a:rPr lang="it-IT" b="1" dirty="0" smtClean="0">
                <a:solidFill>
                  <a:schemeClr val="accent2"/>
                </a:solidFill>
                <a:latin typeface="Georgia" panose="02040502050405020303" pitchFamily="18" charset="0"/>
              </a:rPr>
              <a:t>Art</a:t>
            </a:r>
            <a:r>
              <a:rPr lang="it-IT" b="1" dirty="0">
                <a:solidFill>
                  <a:schemeClr val="accent2"/>
                </a:solidFill>
                <a:latin typeface="Georgia" panose="02040502050405020303" pitchFamily="18" charset="0"/>
              </a:rPr>
              <a:t>. 1, comma 13, </a:t>
            </a:r>
            <a:r>
              <a:rPr lang="it-IT" b="1" dirty="0" err="1">
                <a:solidFill>
                  <a:schemeClr val="accent2"/>
                </a:solidFill>
                <a:latin typeface="Georgia" panose="02040502050405020303" pitchFamily="18" charset="0"/>
              </a:rPr>
              <a:t>lett</a:t>
            </a:r>
            <a:r>
              <a:rPr lang="it-IT" b="1" dirty="0">
                <a:solidFill>
                  <a:schemeClr val="accent2"/>
                </a:solidFill>
                <a:latin typeface="Georgia" panose="02040502050405020303" pitchFamily="18" charset="0"/>
              </a:rPr>
              <a:t>. b) della legge delega:</a:t>
            </a:r>
            <a:r>
              <a:rPr lang="it-IT" dirty="0">
                <a:solidFill>
                  <a:schemeClr val="accent2"/>
                </a:solidFill>
                <a:latin typeface="Georgia" panose="02040502050405020303" pitchFamily="18" charset="0"/>
              </a:rPr>
              <a:t> «</a:t>
            </a:r>
            <a:r>
              <a:rPr lang="it-IT" b="1" i="1" dirty="0">
                <a:solidFill>
                  <a:schemeClr val="accent2"/>
                </a:solidFill>
                <a:latin typeface="Georgia" panose="02040502050405020303" pitchFamily="18" charset="0"/>
              </a:rPr>
              <a:t>abrogare gli articoli 582, comma 2, e 583</a:t>
            </a:r>
            <a:r>
              <a:rPr lang="it-IT" i="1" dirty="0">
                <a:solidFill>
                  <a:schemeClr val="accent2"/>
                </a:solidFill>
                <a:latin typeface="Georgia" panose="02040502050405020303" pitchFamily="18" charset="0"/>
              </a:rPr>
              <a:t> del codice di procedura penale e coordinare la disciplina del deposito degli atti di impugnazione con quella generale, prevista per il deposito di tutti gli atti del procedimento</a:t>
            </a:r>
            <a:r>
              <a:rPr lang="it-IT" dirty="0">
                <a:solidFill>
                  <a:schemeClr val="accent2"/>
                </a:solidFill>
                <a:latin typeface="Georgia" panose="02040502050405020303" pitchFamily="18" charset="0"/>
              </a:rPr>
              <a:t>»;</a:t>
            </a:r>
          </a:p>
          <a:p>
            <a:pPr algn="just"/>
            <a:endParaRPr lang="it-IT" dirty="0">
              <a:solidFill>
                <a:schemeClr val="accent2"/>
              </a:solidFill>
              <a:latin typeface="Georgia" panose="02040502050405020303" pitchFamily="18" charset="0"/>
            </a:endParaRPr>
          </a:p>
          <a:p>
            <a:pPr algn="just"/>
            <a:endParaRPr lang="it-IT" dirty="0" smtClean="0">
              <a:solidFill>
                <a:schemeClr val="accent2"/>
              </a:solidFill>
              <a:latin typeface="Georgia" panose="02040502050405020303"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a:p>
            <a:pPr algn="just"/>
            <a:endParaRPr lang="it-IT" dirty="0">
              <a:solidFill>
                <a:srgbClr val="000000"/>
              </a:solidFill>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32949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2493818" y="2919704"/>
            <a:ext cx="9665031" cy="1569170"/>
          </a:xfrm>
        </p:spPr>
        <p:txBody>
          <a:bodyPr>
            <a:normAutofit/>
          </a:bodyPr>
          <a:lstStyle/>
          <a:p>
            <a:r>
              <a:rPr lang="it-IT" dirty="0">
                <a:latin typeface="Georgia" panose="02040502050405020303" pitchFamily="18" charset="0"/>
              </a:rPr>
              <a:t/>
            </a:r>
            <a:br>
              <a:rPr lang="it-IT" dirty="0">
                <a:latin typeface="Georgia" panose="02040502050405020303" pitchFamily="18" charset="0"/>
              </a:rPr>
            </a:br>
            <a:endParaRPr lang="it-IT" dirty="0">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a:p>
            <a:endParaRPr lang="it-IT" sz="2400" i="1" dirty="0">
              <a:solidFill>
                <a:schemeClr val="tx1"/>
              </a:solidFill>
              <a:latin typeface="Georgia" panose="02040502050405020303" pitchFamily="18" charset="0"/>
            </a:endParaRPr>
          </a:p>
        </p:txBody>
      </p:sp>
      <p:sp>
        <p:nvSpPr>
          <p:cNvPr id="6" name="Rettangolo 5"/>
          <p:cNvSpPr/>
          <p:nvPr/>
        </p:nvSpPr>
        <p:spPr>
          <a:xfrm>
            <a:off x="2086538" y="1554954"/>
            <a:ext cx="9706946" cy="4324261"/>
          </a:xfrm>
          <a:prstGeom prst="rect">
            <a:avLst/>
          </a:prstGeom>
        </p:spPr>
        <p:txBody>
          <a:bodyPr wrap="square">
            <a:spAutoFit/>
          </a:bodyPr>
          <a:lstStyle/>
          <a:p>
            <a:pPr algn="just">
              <a:spcAft>
                <a:spcPts val="600"/>
              </a:spcAft>
            </a:pPr>
            <a:r>
              <a:rPr lang="it-IT" b="1" i="1" dirty="0">
                <a:latin typeface="Helvetica"/>
                <a:cs typeface="Helvetica"/>
              </a:rPr>
              <a:t>Articolo 111-bis c.p.p. – (Deposito telematico)</a:t>
            </a:r>
            <a:endParaRPr lang="it-IT" b="1" dirty="0">
              <a:latin typeface="Helvetica"/>
              <a:cs typeface="Helvetica"/>
            </a:endParaRPr>
          </a:p>
          <a:p>
            <a:pPr algn="just">
              <a:spcAft>
                <a:spcPts val="600"/>
              </a:spcAft>
            </a:pPr>
            <a:r>
              <a:rPr lang="it-IT" dirty="0">
                <a:latin typeface="Helvetica"/>
                <a:cs typeface="Helvetica"/>
              </a:rPr>
              <a:t>1. Salvo quanto previsto dall’articolo 175-</a:t>
            </a:r>
            <a:r>
              <a:rPr lang="it-IT" i="1" dirty="0">
                <a:latin typeface="Helvetica"/>
                <a:cs typeface="Helvetica"/>
              </a:rPr>
              <a:t>bis</a:t>
            </a:r>
            <a:r>
              <a:rPr lang="it-IT" dirty="0">
                <a:latin typeface="Helvetica"/>
                <a:cs typeface="Helvetica"/>
              </a:rPr>
              <a:t>, in ogni stato e grado del procedimento, il deposito di atti, documenti, richieste, memorie ha luogo </a:t>
            </a:r>
            <a:r>
              <a:rPr lang="it-IT" b="1" dirty="0">
                <a:latin typeface="Helvetica"/>
                <a:cs typeface="Helvetica"/>
              </a:rPr>
              <a:t>esclusivamente con modalità telematiche,</a:t>
            </a:r>
            <a:r>
              <a:rPr lang="it-IT" dirty="0">
                <a:latin typeface="Helvetica"/>
                <a:cs typeface="Helvetica"/>
              </a:rPr>
              <a:t> nel rispetto della normativa, anche regolamentare, concernente la sottoscrizione, la trasmissione e la ricezione degli atti e dei documenti informatici.</a:t>
            </a:r>
          </a:p>
          <a:p>
            <a:pPr algn="just">
              <a:spcAft>
                <a:spcPts val="600"/>
              </a:spcAft>
            </a:pPr>
            <a:r>
              <a:rPr lang="it-IT" dirty="0">
                <a:latin typeface="Helvetica"/>
                <a:cs typeface="Helvetica"/>
              </a:rPr>
              <a:t>2. Il deposito telematico assicura la certezza, anche temporale, dell’avvenuta trasmissione e ricezione, nonché l’identità del mittente e del destinatario, nel rispetto della normativa, anche regolamentare, concernente la sottoscrizione, la trasmissione e la ricezione dei documenti informatici.</a:t>
            </a:r>
          </a:p>
          <a:p>
            <a:pPr algn="just">
              <a:spcAft>
                <a:spcPts val="600"/>
              </a:spcAft>
            </a:pPr>
            <a:r>
              <a:rPr lang="it-IT" dirty="0">
                <a:latin typeface="Helvetica"/>
                <a:cs typeface="Helvetica"/>
              </a:rPr>
              <a:t>3. La disposizione di cui al comma 1 non si applica agli atti e ai documenti che, per loro natura o per specifiche esigenze processuali, non possono essere acquisiti in copia informatica.</a:t>
            </a:r>
          </a:p>
          <a:p>
            <a:pPr algn="just">
              <a:spcAft>
                <a:spcPts val="600"/>
              </a:spcAft>
            </a:pPr>
            <a:r>
              <a:rPr lang="it-IT" b="1" dirty="0">
                <a:latin typeface="Helvetica"/>
                <a:cs typeface="Helvetica"/>
              </a:rPr>
              <a:t>4. Gli atti che le parti compiono personalmente possono essere depositati anche con modalità non telematiche.</a:t>
            </a:r>
            <a:endParaRPr lang="it-IT" dirty="0">
              <a:latin typeface="Helvetica"/>
              <a:cs typeface="Helvetica"/>
            </a:endParaRPr>
          </a:p>
          <a:p>
            <a:pPr algn="r"/>
            <a:r>
              <a:rPr lang="it-IT" sz="1400" b="1" u="sng" dirty="0">
                <a:latin typeface="Helvetica"/>
                <a:cs typeface="Helvetica"/>
              </a:rPr>
              <a:t>V. art. 6, co. 1, </a:t>
            </a:r>
            <a:r>
              <a:rPr lang="it-IT" sz="1400" b="1" u="sng" dirty="0" err="1">
                <a:latin typeface="Helvetica"/>
                <a:cs typeface="Helvetica"/>
              </a:rPr>
              <a:t>lett</a:t>
            </a:r>
            <a:r>
              <a:rPr lang="it-IT" sz="1400" b="1" u="sng" dirty="0">
                <a:latin typeface="Helvetica"/>
                <a:cs typeface="Helvetica"/>
              </a:rPr>
              <a:t>. c), </a:t>
            </a:r>
            <a:r>
              <a:rPr lang="it-IT" sz="1400" b="1" u="sng" dirty="0" smtClean="0">
                <a:latin typeface="Helvetica"/>
                <a:cs typeface="Helvetica"/>
              </a:rPr>
              <a:t>del d.lgs. 150/2022</a:t>
            </a:r>
            <a:endParaRPr lang="it-IT" sz="1400" dirty="0">
              <a:latin typeface="Helvetica"/>
              <a:cs typeface="Helvetica"/>
            </a:endParaRPr>
          </a:p>
        </p:txBody>
      </p:sp>
    </p:spTree>
    <p:extLst>
      <p:ext uri="{BB962C8B-B14F-4D97-AF65-F5344CB8AC3E}">
        <p14:creationId xmlns:p14="http://schemas.microsoft.com/office/powerpoint/2010/main" val="32813351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ppt/theme/theme2.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EF6C222B0E180F4BB01842A0E55EBBDF" ma:contentTypeVersion="12" ma:contentTypeDescription="Creare un nuovo documento." ma:contentTypeScope="" ma:versionID="d2bd5ce16c7a2bec9eac3748f5302100">
  <xsd:schema xmlns:xsd="http://www.w3.org/2001/XMLSchema" xmlns:xs="http://www.w3.org/2001/XMLSchema" xmlns:p="http://schemas.microsoft.com/office/2006/metadata/properties" xmlns:ns3="71edd8e4-bf09-4c38-8a91-077c153a79ce" xmlns:ns4="f663c53c-f355-4f02-9a44-f40c1f5d6692" targetNamespace="http://schemas.microsoft.com/office/2006/metadata/properties" ma:root="true" ma:fieldsID="62116d85662e1b6eb38197f6fdc65529" ns3:_="" ns4:_="">
    <xsd:import namespace="71edd8e4-bf09-4c38-8a91-077c153a79ce"/>
    <xsd:import namespace="f663c53c-f355-4f02-9a44-f40c1f5d669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element ref="ns4:MediaServiceOCR"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edd8e4-bf09-4c38-8a91-077c153a79ce" elementFormDefault="qualified">
    <xsd:import namespace="http://schemas.microsoft.com/office/2006/documentManagement/types"/>
    <xsd:import namespace="http://schemas.microsoft.com/office/infopath/2007/PartnerControls"/>
    <xsd:element name="SharedWithUsers" ma:index="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Condiviso con dettagli" ma:internalName="SharedWithDetails" ma:readOnly="true">
      <xsd:simpleType>
        <xsd:restriction base="dms:Note">
          <xsd:maxLength value="255"/>
        </xsd:restriction>
      </xsd:simpleType>
    </xsd:element>
    <xsd:element name="SharingHintHash" ma:index="10" nillable="true" ma:displayName="Hash suggerimento condivisione"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63c53c-f355-4f02-9a44-f40c1f5d669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1AFD6C-15EB-46F6-BDFB-77D7DB267B68}">
  <ds:schemaRefs>
    <ds:schemaRef ds:uri="http://schemas.microsoft.com/sharepoint/v3/contenttype/forms"/>
  </ds:schemaRefs>
</ds:datastoreItem>
</file>

<file path=customXml/itemProps2.xml><?xml version="1.0" encoding="utf-8"?>
<ds:datastoreItem xmlns:ds="http://schemas.openxmlformats.org/officeDocument/2006/customXml" ds:itemID="{94952F9C-7E77-4F6F-B88D-F97A06DD5D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edd8e4-bf09-4c38-8a91-077c153a79ce"/>
    <ds:schemaRef ds:uri="f663c53c-f355-4f02-9a44-f40c1f5d66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DE26EC-D3AA-4EAD-9466-70E48E058DEE}">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71edd8e4-bf09-4c38-8a91-077c153a79ce"/>
    <ds:schemaRef ds:uri="http://schemas.openxmlformats.org/package/2006/metadata/core-properties"/>
    <ds:schemaRef ds:uri="f663c53c-f355-4f02-9a44-f40c1f5d669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Wisp</Template>
  <TotalTime>8690</TotalTime>
  <Words>5092</Words>
  <Application>Microsoft Macintosh PowerPoint</Application>
  <PresentationFormat>Personalizzato</PresentationFormat>
  <Paragraphs>268</Paragraphs>
  <Slides>32</Slides>
  <Notes>9</Notes>
  <HiddenSlides>0</HiddenSlides>
  <MMClips>0</MMClips>
  <ScaleCrop>false</ScaleCrop>
  <HeadingPairs>
    <vt:vector size="4" baseType="variant">
      <vt:variant>
        <vt:lpstr>Tema</vt:lpstr>
      </vt:variant>
      <vt:variant>
        <vt:i4>2</vt:i4>
      </vt:variant>
      <vt:variant>
        <vt:lpstr>Titoli diapositive</vt:lpstr>
      </vt:variant>
      <vt:variant>
        <vt:i4>32</vt:i4>
      </vt:variant>
    </vt:vector>
  </HeadingPairs>
  <TitlesOfParts>
    <vt:vector size="34" baseType="lpstr">
      <vt:lpstr>Filo</vt:lpstr>
      <vt:lpstr>Retrospettivo</vt:lpstr>
      <vt:lpstr>D.lgs. 150/2022  LE IMPUGNAZIONI:  forma, modalità e termini di presentazione; limiti alla appellabilità e alla rinnovazione dell’istruzione dibattimentale; azione civile; impugnazioni straordinarie.   Webinar SSM, 30 novembre 2022  </vt:lpstr>
      <vt:lpstr>1. FORMA, MODALITA’ E TERMINI DI PRESENTAZIONE DELLA IMPUGNAZIONE  </vt:lpstr>
      <vt:lpstr>    Ambiti di intervento </vt:lpstr>
      <vt:lpstr>Presentazione di PowerPoint</vt:lpstr>
      <vt:lpstr>Presentazione di PowerPoint</vt:lpstr>
      <vt:lpstr>Presentazione di PowerPoint</vt:lpstr>
      <vt:lpstr>Forma e termini dell’impugnazione</vt:lpstr>
      <vt:lpstr>Presentazione di PowerPoint</vt:lpstr>
      <vt:lpstr>Presentazione di PowerPoint</vt:lpstr>
      <vt:lpstr>Presentazione di PowerPoint</vt:lpstr>
      <vt:lpstr>Forma e termini dell’impugnazione</vt:lpstr>
      <vt:lpstr>PROBLEMA</vt:lpstr>
      <vt:lpstr>2. LIMITI ALLA APPELLABILITA’ E ALLA RINNOVAZIONE DELLA ISTRUZIONE DIBATTIMENTALE </vt:lpstr>
      <vt:lpstr>    Ambiti di intervento </vt:lpstr>
      <vt:lpstr>Presentazione di PowerPoint</vt:lpstr>
      <vt:lpstr>Presentazione di PowerPoint</vt:lpstr>
      <vt:lpstr>Presentazione di PowerPoint</vt:lpstr>
      <vt:lpstr>3. AZIONE CIVILE </vt:lpstr>
      <vt:lpstr>    Ambiti di intervento </vt:lpstr>
      <vt:lpstr>Presentazione di PowerPoint</vt:lpstr>
      <vt:lpstr>PROBLEMA</vt:lpstr>
      <vt:lpstr>Presentazione di PowerPoint</vt:lpstr>
      <vt:lpstr>Presentazione di PowerPoint</vt:lpstr>
      <vt:lpstr>Presentazione di PowerPoint</vt:lpstr>
      <vt:lpstr>4.  IMPUGNAZIONI STRAORDINARIE </vt:lpstr>
      <vt:lpstr>    Ambiti di intervento </vt:lpstr>
      <vt:lpstr>Presentazione di PowerPoint</vt:lpstr>
      <vt:lpstr>Presentazione di PowerPoint</vt:lpstr>
      <vt:lpstr>Presentazione di PowerPoint</vt:lpstr>
      <vt:lpstr>Presentazione di PowerPoint</vt:lpstr>
      <vt:lpstr>Forma e termini dell’impugnazione</vt:lpstr>
      <vt:lpstr>Grazie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d.lgs. 150/2022   ATTI E INDAGINI PRELIMINARI</dc:title>
  <dc:creator>Roberta Licci</dc:creator>
  <cp:lastModifiedBy>ketty locurto</cp:lastModifiedBy>
  <cp:revision>168</cp:revision>
  <cp:lastPrinted>2022-11-06T19:27:02Z</cp:lastPrinted>
  <dcterms:created xsi:type="dcterms:W3CDTF">2022-10-26T14:26:55Z</dcterms:created>
  <dcterms:modified xsi:type="dcterms:W3CDTF">2022-11-30T17:52:35Z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0x010100EF6C222B0E180F4BB01842A0E55EBBDF</vt:lpwstr>
  </property>
</Properties>
</file>